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285" r:id="rId4"/>
  </p:sldMasterIdLst>
  <p:notesMasterIdLst>
    <p:notesMasterId r:id="rId18"/>
  </p:notesMasterIdLst>
  <p:handoutMasterIdLst>
    <p:handoutMasterId r:id="rId19"/>
  </p:handoutMasterIdLst>
  <p:sldIdLst>
    <p:sldId id="637" r:id="rId5"/>
    <p:sldId id="635" r:id="rId6"/>
    <p:sldId id="639" r:id="rId7"/>
    <p:sldId id="646" r:id="rId8"/>
    <p:sldId id="640" r:id="rId9"/>
    <p:sldId id="641" r:id="rId10"/>
    <p:sldId id="649" r:id="rId11"/>
    <p:sldId id="642" r:id="rId12"/>
    <p:sldId id="643" r:id="rId13"/>
    <p:sldId id="648" r:id="rId14"/>
    <p:sldId id="638" r:id="rId15"/>
    <p:sldId id="574" r:id="rId16"/>
    <p:sldId id="647" r:id="rId17"/>
  </p:sldIdLst>
  <p:sldSz cx="14630400" cy="8229600"/>
  <p:notesSz cx="9296400" cy="7010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652462" indent="-195262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1304925" indent="-390525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958974" indent="-587374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2611438" indent="-782638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4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4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4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4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592" userDrawn="1">
          <p15:clr>
            <a:srgbClr val="A4A3A4"/>
          </p15:clr>
        </p15:guide>
        <p15:guide id="2" pos="46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D96"/>
    <a:srgbClr val="5CA533"/>
    <a:srgbClr val="001946"/>
    <a:srgbClr val="263951"/>
    <a:srgbClr val="AFCA24"/>
    <a:srgbClr val="DAE9B3"/>
    <a:srgbClr val="CC4D16"/>
    <a:srgbClr val="EF9310"/>
    <a:srgbClr val="53E6BA"/>
    <a:srgbClr val="00FF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62" autoAdjust="0"/>
    <p:restoredTop sz="94645" autoAdjust="0"/>
  </p:normalViewPr>
  <p:slideViewPr>
    <p:cSldViewPr snapToGrid="0">
      <p:cViewPr varScale="1">
        <p:scale>
          <a:sx n="59" d="100"/>
          <a:sy n="59" d="100"/>
        </p:scale>
        <p:origin x="426" y="66"/>
      </p:cViewPr>
      <p:guideLst>
        <p:guide orient="horz" pos="2592"/>
        <p:guide pos="46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943552-438A-4DB2-A37E-FD4A3CC32E74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7C54E58-C62B-4D5B-8870-DC04B8B3BA75}">
      <dgm:prSet phldrT="[Text]"/>
      <dgm:spPr/>
      <dgm:t>
        <a:bodyPr/>
        <a:lstStyle/>
        <a:p>
          <a:r>
            <a:rPr lang="en-US" dirty="0" smtClean="0"/>
            <a:t>socket</a:t>
          </a:r>
          <a:endParaRPr lang="en-US" dirty="0"/>
        </a:p>
      </dgm:t>
    </dgm:pt>
    <dgm:pt modelId="{2AD58462-C01C-461A-830C-D0BC7B998860}" type="parTrans" cxnId="{2FB0C1BA-8AA2-4677-8A04-736E59732066}">
      <dgm:prSet/>
      <dgm:spPr/>
      <dgm:t>
        <a:bodyPr/>
        <a:lstStyle/>
        <a:p>
          <a:endParaRPr lang="en-US"/>
        </a:p>
      </dgm:t>
    </dgm:pt>
    <dgm:pt modelId="{F59F7374-50CB-4F7C-B958-635FFFE54099}" type="sibTrans" cxnId="{2FB0C1BA-8AA2-4677-8A04-736E59732066}">
      <dgm:prSet/>
      <dgm:spPr/>
      <dgm:t>
        <a:bodyPr/>
        <a:lstStyle/>
        <a:p>
          <a:endParaRPr lang="en-US"/>
        </a:p>
      </dgm:t>
    </dgm:pt>
    <dgm:pt modelId="{709BB5D2-3596-46F7-86B4-B1DC027DA6AC}">
      <dgm:prSet phldrT="[Text]"/>
      <dgm:spPr/>
      <dgm:t>
        <a:bodyPr/>
        <a:lstStyle/>
        <a:p>
          <a:r>
            <a:rPr lang="en-US" b="0" i="0" dirty="0" err="1" smtClean="0"/>
            <a:t>so_max_pacing_rate</a:t>
          </a:r>
          <a:endParaRPr lang="en-US" dirty="0"/>
        </a:p>
      </dgm:t>
    </dgm:pt>
    <dgm:pt modelId="{383B78B8-CB73-4D9F-9283-9A5CD9CBD6F3}" type="parTrans" cxnId="{7489895A-F7C9-4599-A325-E59B2F33B6C3}">
      <dgm:prSet/>
      <dgm:spPr/>
      <dgm:t>
        <a:bodyPr/>
        <a:lstStyle/>
        <a:p>
          <a:endParaRPr lang="en-US"/>
        </a:p>
      </dgm:t>
    </dgm:pt>
    <dgm:pt modelId="{AE54E836-D892-425C-9EC5-9C523E711537}" type="sibTrans" cxnId="{7489895A-F7C9-4599-A325-E59B2F33B6C3}">
      <dgm:prSet/>
      <dgm:spPr/>
      <dgm:t>
        <a:bodyPr/>
        <a:lstStyle/>
        <a:p>
          <a:endParaRPr lang="en-US"/>
        </a:p>
      </dgm:t>
    </dgm:pt>
    <dgm:pt modelId="{1E7C5191-37E1-463E-9C38-2B798CC2F963}">
      <dgm:prSet phldrT="[Text]"/>
      <dgm:spPr/>
      <dgm:t>
        <a:bodyPr/>
        <a:lstStyle/>
        <a:p>
          <a:r>
            <a:rPr lang="en-US" dirty="0" smtClean="0"/>
            <a:t>TCP/UDP</a:t>
          </a:r>
          <a:endParaRPr lang="en-US" dirty="0"/>
        </a:p>
      </dgm:t>
    </dgm:pt>
    <dgm:pt modelId="{12D7624C-17CD-49CA-8D01-CFD2A83592D5}" type="parTrans" cxnId="{81758A73-6DD6-4339-954E-89DC7A553F7F}">
      <dgm:prSet/>
      <dgm:spPr/>
      <dgm:t>
        <a:bodyPr/>
        <a:lstStyle/>
        <a:p>
          <a:endParaRPr lang="en-US"/>
        </a:p>
      </dgm:t>
    </dgm:pt>
    <dgm:pt modelId="{574C5FCA-C4D0-4F0E-87D5-5C6BBBCAE0C7}" type="sibTrans" cxnId="{81758A73-6DD6-4339-954E-89DC7A553F7F}">
      <dgm:prSet/>
      <dgm:spPr/>
      <dgm:t>
        <a:bodyPr/>
        <a:lstStyle/>
        <a:p>
          <a:endParaRPr lang="en-US"/>
        </a:p>
      </dgm:t>
    </dgm:pt>
    <dgm:pt modelId="{39C622A7-8D04-415D-A4E0-51B6330E4078}">
      <dgm:prSet phldrT="[Text]"/>
      <dgm:spPr/>
      <dgm:t>
        <a:bodyPr/>
        <a:lstStyle/>
        <a:p>
          <a:r>
            <a:rPr lang="en-US" b="0" i="0" dirty="0" err="1" smtClean="0"/>
            <a:t>Inp_txringid_ifp</a:t>
          </a:r>
          <a:endParaRPr lang="en-US" dirty="0"/>
        </a:p>
      </dgm:t>
    </dgm:pt>
    <dgm:pt modelId="{AC546225-F47C-4180-8417-DA542326D1A7}" type="parTrans" cxnId="{C3BDAB24-AC3D-46F8-964A-C396B8EC46C3}">
      <dgm:prSet/>
      <dgm:spPr/>
      <dgm:t>
        <a:bodyPr/>
        <a:lstStyle/>
        <a:p>
          <a:endParaRPr lang="en-US"/>
        </a:p>
      </dgm:t>
    </dgm:pt>
    <dgm:pt modelId="{A96EF572-B8E8-4057-A082-5C6882DB6C3A}" type="sibTrans" cxnId="{C3BDAB24-AC3D-46F8-964A-C396B8EC46C3}">
      <dgm:prSet/>
      <dgm:spPr/>
      <dgm:t>
        <a:bodyPr/>
        <a:lstStyle/>
        <a:p>
          <a:endParaRPr lang="en-US"/>
        </a:p>
      </dgm:t>
    </dgm:pt>
    <dgm:pt modelId="{D900C1D4-DC4F-4A94-BD0C-132363A88C8E}">
      <dgm:prSet phldrT="[Text]"/>
      <dgm:spPr/>
      <dgm:t>
        <a:bodyPr/>
        <a:lstStyle/>
        <a:p>
          <a:r>
            <a:rPr lang="en-US" b="0" i="0" dirty="0" err="1" smtClean="0"/>
            <a:t>inp_txringid_max_rate</a:t>
          </a:r>
          <a:endParaRPr lang="en-US" dirty="0"/>
        </a:p>
      </dgm:t>
    </dgm:pt>
    <dgm:pt modelId="{1C6E701E-41BB-42F6-8AF9-ECD62BA32150}" type="parTrans" cxnId="{677067F2-7055-40EC-8423-87247CA0EBCA}">
      <dgm:prSet/>
      <dgm:spPr/>
      <dgm:t>
        <a:bodyPr/>
        <a:lstStyle/>
        <a:p>
          <a:endParaRPr lang="en-US"/>
        </a:p>
      </dgm:t>
    </dgm:pt>
    <dgm:pt modelId="{9B785773-F2F5-4822-9D89-33A530261C6F}" type="sibTrans" cxnId="{677067F2-7055-40EC-8423-87247CA0EBCA}">
      <dgm:prSet/>
      <dgm:spPr/>
      <dgm:t>
        <a:bodyPr/>
        <a:lstStyle/>
        <a:p>
          <a:endParaRPr lang="en-US"/>
        </a:p>
      </dgm:t>
    </dgm:pt>
    <dgm:pt modelId="{AEA250CA-15A0-47E5-9BCA-B4C8E65375FC}">
      <dgm:prSet phldrT="[Text]"/>
      <dgm:spPr/>
      <dgm:t>
        <a:bodyPr/>
        <a:lstStyle/>
        <a:p>
          <a:r>
            <a:rPr lang="en-US" b="0" i="0" dirty="0" err="1" smtClean="0"/>
            <a:t>inp_txringid</a:t>
          </a:r>
          <a:endParaRPr lang="en-US" dirty="0"/>
        </a:p>
      </dgm:t>
    </dgm:pt>
    <dgm:pt modelId="{7F99C346-C82B-4483-888A-8FB460F06833}" type="parTrans" cxnId="{85981A5D-3DEF-421C-A307-5155E91B59BD}">
      <dgm:prSet/>
      <dgm:spPr/>
      <dgm:t>
        <a:bodyPr/>
        <a:lstStyle/>
        <a:p>
          <a:endParaRPr lang="en-US"/>
        </a:p>
      </dgm:t>
    </dgm:pt>
    <dgm:pt modelId="{C337FA4D-C536-49A6-B14B-C26214EFE03F}" type="sibTrans" cxnId="{85981A5D-3DEF-421C-A307-5155E91B59BD}">
      <dgm:prSet/>
      <dgm:spPr/>
      <dgm:t>
        <a:bodyPr/>
        <a:lstStyle/>
        <a:p>
          <a:endParaRPr lang="en-US"/>
        </a:p>
      </dgm:t>
    </dgm:pt>
    <dgm:pt modelId="{88161AB6-E3B8-4A19-9F80-26BADCA119A8}">
      <dgm:prSet/>
      <dgm:spPr/>
      <dgm:t>
        <a:bodyPr/>
        <a:lstStyle/>
        <a:p>
          <a:r>
            <a:rPr lang="en-US" dirty="0" smtClean="0"/>
            <a:t>IP</a:t>
          </a:r>
          <a:endParaRPr lang="en-US" dirty="0"/>
        </a:p>
      </dgm:t>
    </dgm:pt>
    <dgm:pt modelId="{0CA49CA0-C885-46EC-8C51-98C33FE51947}" type="parTrans" cxnId="{9F1ADC53-CE4B-4729-A4CA-7BBA4B236F32}">
      <dgm:prSet/>
      <dgm:spPr/>
      <dgm:t>
        <a:bodyPr/>
        <a:lstStyle/>
        <a:p>
          <a:endParaRPr lang="en-US"/>
        </a:p>
      </dgm:t>
    </dgm:pt>
    <dgm:pt modelId="{47C02204-819F-4B8B-B73A-6FC03DC32BA1}" type="sibTrans" cxnId="{9F1ADC53-CE4B-4729-A4CA-7BBA4B236F32}">
      <dgm:prSet/>
      <dgm:spPr/>
      <dgm:t>
        <a:bodyPr/>
        <a:lstStyle/>
        <a:p>
          <a:endParaRPr lang="en-US"/>
        </a:p>
      </dgm:t>
    </dgm:pt>
    <dgm:pt modelId="{67C58C5A-0E74-46E3-9340-9AB2D265C7B8}">
      <dgm:prSet phldrT="[Text]"/>
      <dgm:spPr/>
      <dgm:t>
        <a:bodyPr/>
        <a:lstStyle/>
        <a:p>
          <a:r>
            <a:rPr lang="en-US" dirty="0" smtClean="0"/>
            <a:t>Add to </a:t>
          </a:r>
          <a:r>
            <a:rPr lang="en-US" dirty="0" err="1" smtClean="0"/>
            <a:t>struct</a:t>
          </a:r>
          <a:r>
            <a:rPr lang="en-US" dirty="0" smtClean="0"/>
            <a:t> </a:t>
          </a:r>
          <a:r>
            <a:rPr lang="en-US" dirty="0" err="1" smtClean="0"/>
            <a:t>inpcb</a:t>
          </a:r>
          <a:endParaRPr lang="en-US" dirty="0"/>
        </a:p>
      </dgm:t>
    </dgm:pt>
    <dgm:pt modelId="{696518AF-DCED-48D7-8B53-8FF4AFA88F51}" type="parTrans" cxnId="{024C262A-250B-4718-96BD-7CAF4920AFBB}">
      <dgm:prSet/>
      <dgm:spPr/>
      <dgm:t>
        <a:bodyPr/>
        <a:lstStyle/>
        <a:p>
          <a:endParaRPr lang="en-US"/>
        </a:p>
      </dgm:t>
    </dgm:pt>
    <dgm:pt modelId="{22E39C28-5B30-464E-B0A5-94372B7C3329}" type="sibTrans" cxnId="{024C262A-250B-4718-96BD-7CAF4920AFBB}">
      <dgm:prSet/>
      <dgm:spPr/>
      <dgm:t>
        <a:bodyPr/>
        <a:lstStyle/>
        <a:p>
          <a:endParaRPr lang="en-US"/>
        </a:p>
      </dgm:t>
    </dgm:pt>
    <dgm:pt modelId="{A593E451-E351-4D06-AF39-B99CA998467F}">
      <dgm:prSet phldrT="[Text]"/>
      <dgm:spPr/>
      <dgm:t>
        <a:bodyPr/>
        <a:lstStyle/>
        <a:p>
          <a:r>
            <a:rPr lang="en-US" dirty="0" smtClean="0"/>
            <a:t>Added to </a:t>
          </a:r>
          <a:r>
            <a:rPr lang="en-US" dirty="0" err="1" smtClean="0"/>
            <a:t>struct</a:t>
          </a:r>
          <a:r>
            <a:rPr lang="en-US" dirty="0" smtClean="0"/>
            <a:t> socket</a:t>
          </a:r>
          <a:endParaRPr lang="en-US" dirty="0"/>
        </a:p>
      </dgm:t>
    </dgm:pt>
    <dgm:pt modelId="{F26A6B86-D1CC-47E3-862A-378FD7830579}" type="parTrans" cxnId="{166FB669-4A1F-4170-BD80-613D37276A06}">
      <dgm:prSet/>
      <dgm:spPr/>
      <dgm:t>
        <a:bodyPr/>
        <a:lstStyle/>
        <a:p>
          <a:endParaRPr lang="en-US"/>
        </a:p>
      </dgm:t>
    </dgm:pt>
    <dgm:pt modelId="{FAAB269D-CBA0-4A55-B48A-D1DE0971DEF5}" type="sibTrans" cxnId="{166FB669-4A1F-4170-BD80-613D37276A06}">
      <dgm:prSet/>
      <dgm:spPr/>
      <dgm:t>
        <a:bodyPr/>
        <a:lstStyle/>
        <a:p>
          <a:endParaRPr lang="en-US"/>
        </a:p>
      </dgm:t>
    </dgm:pt>
    <dgm:pt modelId="{7AA3BFEC-BD57-4CB8-B1B6-115EA13C7B0F}">
      <dgm:prSet/>
      <dgm:spPr/>
      <dgm:t>
        <a:bodyPr/>
        <a:lstStyle/>
        <a:p>
          <a:r>
            <a:rPr lang="en-US" dirty="0" smtClean="0"/>
            <a:t>Added to </a:t>
          </a:r>
          <a:r>
            <a:rPr lang="en-US" dirty="0" err="1" smtClean="0"/>
            <a:t>ip_output</a:t>
          </a:r>
          <a:endParaRPr lang="en-US" dirty="0"/>
        </a:p>
      </dgm:t>
    </dgm:pt>
    <dgm:pt modelId="{0524F292-84C7-4580-A59C-F34DF2C3E9C8}" type="parTrans" cxnId="{3F182352-E045-40CC-A038-09F4A0825F79}">
      <dgm:prSet/>
      <dgm:spPr/>
      <dgm:t>
        <a:bodyPr/>
        <a:lstStyle/>
        <a:p>
          <a:endParaRPr lang="en-US"/>
        </a:p>
      </dgm:t>
    </dgm:pt>
    <dgm:pt modelId="{84FF43B8-8E30-474B-B671-9022ADB8DA70}" type="sibTrans" cxnId="{3F182352-E045-40CC-A038-09F4A0825F79}">
      <dgm:prSet/>
      <dgm:spPr/>
      <dgm:t>
        <a:bodyPr/>
        <a:lstStyle/>
        <a:p>
          <a:endParaRPr lang="en-US"/>
        </a:p>
      </dgm:t>
    </dgm:pt>
    <dgm:pt modelId="{C9D8C0D7-6193-4DCF-9092-9AAAFAD84A84}">
      <dgm:prSet/>
      <dgm:spPr/>
      <dgm:t>
        <a:bodyPr/>
        <a:lstStyle/>
        <a:p>
          <a:r>
            <a:rPr lang="en-US" dirty="0" smtClean="0"/>
            <a:t>Check if socket has rate limit value</a:t>
          </a:r>
          <a:endParaRPr lang="en-US" dirty="0"/>
        </a:p>
      </dgm:t>
    </dgm:pt>
    <dgm:pt modelId="{03D867EA-AF0A-4676-91EC-0122C882903A}" type="parTrans" cxnId="{BE4539FC-1D14-40C0-8838-C72F08205ED8}">
      <dgm:prSet/>
      <dgm:spPr/>
      <dgm:t>
        <a:bodyPr/>
        <a:lstStyle/>
        <a:p>
          <a:endParaRPr lang="en-US"/>
        </a:p>
      </dgm:t>
    </dgm:pt>
    <dgm:pt modelId="{8F0222E1-ECCC-4DCE-A1BB-26387BA36189}" type="sibTrans" cxnId="{BE4539FC-1D14-40C0-8838-C72F08205ED8}">
      <dgm:prSet/>
      <dgm:spPr/>
      <dgm:t>
        <a:bodyPr/>
        <a:lstStyle/>
        <a:p>
          <a:endParaRPr lang="en-US"/>
        </a:p>
      </dgm:t>
    </dgm:pt>
    <dgm:pt modelId="{6526E022-D2F8-48B3-A24A-01FA14DB1D5F}">
      <dgm:prSet/>
      <dgm:spPr/>
      <dgm:t>
        <a:bodyPr/>
        <a:lstStyle/>
        <a:p>
          <a:r>
            <a:rPr lang="en-US" dirty="0" smtClean="0"/>
            <a:t>Create/delete/modify </a:t>
          </a:r>
          <a:r>
            <a:rPr lang="en-US" dirty="0" err="1" smtClean="0"/>
            <a:t>tx</a:t>
          </a:r>
          <a:r>
            <a:rPr lang="en-US" dirty="0" smtClean="0"/>
            <a:t> rate limit ring</a:t>
          </a:r>
          <a:endParaRPr lang="en-US" dirty="0"/>
        </a:p>
      </dgm:t>
    </dgm:pt>
    <dgm:pt modelId="{037E5182-45B9-43B7-8D36-17C3B4A0F837}" type="parTrans" cxnId="{90371656-F03A-4937-8CC7-17259AE55C27}">
      <dgm:prSet/>
      <dgm:spPr/>
      <dgm:t>
        <a:bodyPr/>
        <a:lstStyle/>
        <a:p>
          <a:endParaRPr lang="en-US"/>
        </a:p>
      </dgm:t>
    </dgm:pt>
    <dgm:pt modelId="{FD052415-746F-4A33-96CE-B12FB404CDDB}" type="sibTrans" cxnId="{90371656-F03A-4937-8CC7-17259AE55C27}">
      <dgm:prSet/>
      <dgm:spPr/>
      <dgm:t>
        <a:bodyPr/>
        <a:lstStyle/>
        <a:p>
          <a:endParaRPr lang="en-US"/>
        </a:p>
      </dgm:t>
    </dgm:pt>
    <dgm:pt modelId="{B1256CA3-392F-41A9-B8B0-6B0539FB8FDB}">
      <dgm:prSet/>
      <dgm:spPr/>
      <dgm:t>
        <a:bodyPr/>
        <a:lstStyle/>
        <a:p>
          <a:r>
            <a:rPr lang="en-US" dirty="0" smtClean="0"/>
            <a:t>Embed </a:t>
          </a:r>
          <a:r>
            <a:rPr lang="en-US" dirty="0" err="1" smtClean="0"/>
            <a:t>txringid</a:t>
          </a:r>
          <a:r>
            <a:rPr lang="en-US" dirty="0" smtClean="0"/>
            <a:t> and </a:t>
          </a:r>
          <a:r>
            <a:rPr lang="en-US" dirty="0" err="1" smtClean="0"/>
            <a:t>rsstype</a:t>
          </a:r>
          <a:r>
            <a:rPr lang="en-US" dirty="0" smtClean="0"/>
            <a:t> inside </a:t>
          </a:r>
          <a:r>
            <a:rPr lang="en-US" dirty="0" err="1" smtClean="0"/>
            <a:t>mbuf</a:t>
          </a:r>
          <a:endParaRPr lang="en-US" dirty="0"/>
        </a:p>
      </dgm:t>
    </dgm:pt>
    <dgm:pt modelId="{D4AA3330-05CF-48DB-99DE-6A5B017ED443}" type="parTrans" cxnId="{CAD57543-2E7D-4755-BE11-4709FA11751F}">
      <dgm:prSet/>
      <dgm:spPr/>
      <dgm:t>
        <a:bodyPr/>
        <a:lstStyle/>
        <a:p>
          <a:endParaRPr lang="en-US"/>
        </a:p>
      </dgm:t>
    </dgm:pt>
    <dgm:pt modelId="{B49FEA3B-D233-484B-BABA-2709B1D03786}" type="sibTrans" cxnId="{CAD57543-2E7D-4755-BE11-4709FA11751F}">
      <dgm:prSet/>
      <dgm:spPr/>
      <dgm:t>
        <a:bodyPr/>
        <a:lstStyle/>
        <a:p>
          <a:endParaRPr lang="en-US"/>
        </a:p>
      </dgm:t>
    </dgm:pt>
    <dgm:pt modelId="{1A7E61B7-1734-40AC-97D2-D6C4756DFBF7}">
      <dgm:prSet phldrT="[Text]"/>
      <dgm:spPr/>
      <dgm:t>
        <a:bodyPr/>
        <a:lstStyle/>
        <a:p>
          <a:r>
            <a:rPr lang="en-US" dirty="0" smtClean="0"/>
            <a:t>Added get/set interface</a:t>
          </a:r>
          <a:endParaRPr lang="en-US" dirty="0"/>
        </a:p>
      </dgm:t>
    </dgm:pt>
    <dgm:pt modelId="{A6D8750D-D7FD-4935-80F7-467FEF2D51BC}" type="parTrans" cxnId="{1F380F04-B3A9-48E1-BC55-348B1BDA55C1}">
      <dgm:prSet/>
      <dgm:spPr/>
      <dgm:t>
        <a:bodyPr/>
        <a:lstStyle/>
        <a:p>
          <a:endParaRPr lang="en-US"/>
        </a:p>
      </dgm:t>
    </dgm:pt>
    <dgm:pt modelId="{55C69CA5-4387-49AE-8EA4-53F0C813288E}" type="sibTrans" cxnId="{1F380F04-B3A9-48E1-BC55-348B1BDA55C1}">
      <dgm:prSet/>
      <dgm:spPr/>
      <dgm:t>
        <a:bodyPr/>
        <a:lstStyle/>
        <a:p>
          <a:endParaRPr lang="en-US"/>
        </a:p>
      </dgm:t>
    </dgm:pt>
    <dgm:pt modelId="{CC8900ED-8861-40C9-A24D-7B5E4B7011F3}">
      <dgm:prSet phldrT="[Text]"/>
      <dgm:spPr/>
      <dgm:t>
        <a:bodyPr/>
        <a:lstStyle/>
        <a:p>
          <a:r>
            <a:rPr lang="en-US" dirty="0" smtClean="0"/>
            <a:t>SO_MAX_PACING_RATE</a:t>
          </a:r>
          <a:endParaRPr lang="en-US" dirty="0"/>
        </a:p>
      </dgm:t>
    </dgm:pt>
    <dgm:pt modelId="{4AF444DD-5289-4296-93EB-124BA3847A12}" type="parTrans" cxnId="{FAEB2AFE-6DEF-48F8-855C-8F815B9889A8}">
      <dgm:prSet/>
      <dgm:spPr/>
      <dgm:t>
        <a:bodyPr/>
        <a:lstStyle/>
        <a:p>
          <a:endParaRPr lang="en-US"/>
        </a:p>
      </dgm:t>
    </dgm:pt>
    <dgm:pt modelId="{3EEAF17C-291C-4E4B-AD2E-F91D5CC0CFA2}" type="sibTrans" cxnId="{FAEB2AFE-6DEF-48F8-855C-8F815B9889A8}">
      <dgm:prSet/>
      <dgm:spPr/>
      <dgm:t>
        <a:bodyPr/>
        <a:lstStyle/>
        <a:p>
          <a:endParaRPr lang="en-US"/>
        </a:p>
      </dgm:t>
    </dgm:pt>
    <dgm:pt modelId="{0DAC7D51-A21F-4B75-9757-8C25A2F0573B}">
      <dgm:prSet/>
      <dgm:spPr/>
      <dgm:t>
        <a:bodyPr/>
        <a:lstStyle/>
        <a:p>
          <a:r>
            <a:rPr lang="en-US" dirty="0" smtClean="0"/>
            <a:t>IOCTL</a:t>
          </a:r>
          <a:endParaRPr lang="en-US" dirty="0"/>
        </a:p>
      </dgm:t>
    </dgm:pt>
    <dgm:pt modelId="{0C3136CD-F589-4F13-BD34-65FE1C1E85CC}" type="parTrans" cxnId="{AFD9685A-E5D9-41C3-BB6D-4E11CDBA1F4C}">
      <dgm:prSet/>
      <dgm:spPr/>
      <dgm:t>
        <a:bodyPr/>
        <a:lstStyle/>
        <a:p>
          <a:endParaRPr lang="en-US"/>
        </a:p>
      </dgm:t>
    </dgm:pt>
    <dgm:pt modelId="{8CC3BFD8-CE07-4678-8576-4279AC1C9521}" type="sibTrans" cxnId="{AFD9685A-E5D9-41C3-BB6D-4E11CDBA1F4C}">
      <dgm:prSet/>
      <dgm:spPr/>
      <dgm:t>
        <a:bodyPr/>
        <a:lstStyle/>
        <a:p>
          <a:endParaRPr lang="en-US"/>
        </a:p>
      </dgm:t>
    </dgm:pt>
    <dgm:pt modelId="{9EACD58F-7C8D-4B46-8737-4BBB55A645FC}">
      <dgm:prSet/>
      <dgm:spPr/>
      <dgm:t>
        <a:bodyPr/>
        <a:lstStyle/>
        <a:p>
          <a:r>
            <a:rPr lang="en-US" dirty="0" smtClean="0"/>
            <a:t>Added IOCTLs to create/delete/modify  </a:t>
          </a:r>
          <a:r>
            <a:rPr lang="en-US" dirty="0" err="1" smtClean="0"/>
            <a:t>Tx</a:t>
          </a:r>
          <a:r>
            <a:rPr lang="en-US" dirty="0" smtClean="0"/>
            <a:t> rate limits</a:t>
          </a:r>
          <a:endParaRPr lang="en-US" dirty="0"/>
        </a:p>
      </dgm:t>
    </dgm:pt>
    <dgm:pt modelId="{4ACE5061-3F35-490A-ABFA-1F3BD42FB323}" type="parTrans" cxnId="{098881EF-5500-473E-B15A-175AD068F4C7}">
      <dgm:prSet/>
      <dgm:spPr/>
      <dgm:t>
        <a:bodyPr/>
        <a:lstStyle/>
        <a:p>
          <a:endParaRPr lang="en-US"/>
        </a:p>
      </dgm:t>
    </dgm:pt>
    <dgm:pt modelId="{F3A0B008-C628-4338-AA61-297A22E817F5}" type="sibTrans" cxnId="{098881EF-5500-473E-B15A-175AD068F4C7}">
      <dgm:prSet/>
      <dgm:spPr/>
      <dgm:t>
        <a:bodyPr/>
        <a:lstStyle/>
        <a:p>
          <a:endParaRPr lang="en-US"/>
        </a:p>
      </dgm:t>
    </dgm:pt>
    <dgm:pt modelId="{C6313184-90DB-4F30-B0C1-EFC60219624B}">
      <dgm:prSet/>
      <dgm:spPr/>
      <dgm:t>
        <a:bodyPr/>
        <a:lstStyle/>
        <a:p>
          <a:r>
            <a:rPr lang="en-US" dirty="0" smtClean="0"/>
            <a:t>MBUF</a:t>
          </a:r>
          <a:endParaRPr lang="en-US" dirty="0"/>
        </a:p>
      </dgm:t>
    </dgm:pt>
    <dgm:pt modelId="{59909B18-EB0F-4B2D-B90C-92231B9E8752}" type="parTrans" cxnId="{52E2148E-9756-4FEE-AA5D-57A4F0DC1C69}">
      <dgm:prSet/>
      <dgm:spPr/>
      <dgm:t>
        <a:bodyPr/>
        <a:lstStyle/>
        <a:p>
          <a:endParaRPr lang="en-US"/>
        </a:p>
      </dgm:t>
    </dgm:pt>
    <dgm:pt modelId="{153F71C6-4AA3-4266-B7DE-842B57274D98}" type="sibTrans" cxnId="{52E2148E-9756-4FEE-AA5D-57A4F0DC1C69}">
      <dgm:prSet/>
      <dgm:spPr/>
      <dgm:t>
        <a:bodyPr/>
        <a:lstStyle/>
        <a:p>
          <a:endParaRPr lang="en-US"/>
        </a:p>
      </dgm:t>
    </dgm:pt>
    <dgm:pt modelId="{27832F99-5FAE-4BA3-B085-C246E9516987}">
      <dgm:prSet/>
      <dgm:spPr/>
      <dgm:t>
        <a:bodyPr/>
        <a:lstStyle/>
        <a:p>
          <a:r>
            <a:rPr lang="en-US" dirty="0" smtClean="0"/>
            <a:t>Added new </a:t>
          </a:r>
          <a:r>
            <a:rPr lang="en-US" dirty="0" err="1" smtClean="0"/>
            <a:t>rsstype</a:t>
          </a:r>
          <a:r>
            <a:rPr lang="en-US" dirty="0" smtClean="0"/>
            <a:t> (M_HASHTYPE_TXRTLMT)</a:t>
          </a:r>
          <a:endParaRPr lang="en-US" dirty="0"/>
        </a:p>
      </dgm:t>
    </dgm:pt>
    <dgm:pt modelId="{54035023-C62B-4B23-9674-FBC63C865482}" type="parTrans" cxnId="{ED420062-F062-4C2C-A1D9-D58F107C30AE}">
      <dgm:prSet/>
      <dgm:spPr/>
      <dgm:t>
        <a:bodyPr/>
        <a:lstStyle/>
        <a:p>
          <a:endParaRPr lang="en-US"/>
        </a:p>
      </dgm:t>
    </dgm:pt>
    <dgm:pt modelId="{E6F80F52-3B29-4B61-B5ED-76BD27F456C9}" type="sibTrans" cxnId="{ED420062-F062-4C2C-A1D9-D58F107C30AE}">
      <dgm:prSet/>
      <dgm:spPr/>
      <dgm:t>
        <a:bodyPr/>
        <a:lstStyle/>
        <a:p>
          <a:endParaRPr lang="en-US"/>
        </a:p>
      </dgm:t>
    </dgm:pt>
    <dgm:pt modelId="{4E65CCBE-6914-4084-A314-211D76F5B851}" type="pres">
      <dgm:prSet presAssocID="{D0943552-438A-4DB2-A37E-FD4A3CC32E7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BF0227B7-33FD-4C8E-AF48-3252FAC7BE06}" type="pres">
      <dgm:prSet presAssocID="{47C54E58-C62B-4D5B-8870-DC04B8B3BA75}" presName="linNode" presStyleCnt="0"/>
      <dgm:spPr/>
    </dgm:pt>
    <dgm:pt modelId="{225353E4-48BC-4F4A-ACA8-A7235D1439BB}" type="pres">
      <dgm:prSet presAssocID="{47C54E58-C62B-4D5B-8870-DC04B8B3BA75}" presName="parentShp" presStyleLbl="node1" presStyleIdx="0" presStyleCnt="5" custLinFactNeighborX="-635" custLinFactNeighborY="-13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D1D5FB-D03A-4B5A-B139-ED6C396383E7}" type="pres">
      <dgm:prSet presAssocID="{47C54E58-C62B-4D5B-8870-DC04B8B3BA75}" presName="childShp" presStyleLbl="bgAccFollowNode1" presStyleIdx="0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9812B86F-8C9F-4E48-B6CE-2680A661913F}" type="pres">
      <dgm:prSet presAssocID="{F59F7374-50CB-4F7C-B958-635FFFE54099}" presName="spacing" presStyleCnt="0"/>
      <dgm:spPr/>
    </dgm:pt>
    <dgm:pt modelId="{E5CCD34F-FA87-48BD-AF67-357D7E71B95C}" type="pres">
      <dgm:prSet presAssocID="{C6313184-90DB-4F30-B0C1-EFC60219624B}" presName="linNode" presStyleCnt="0"/>
      <dgm:spPr/>
    </dgm:pt>
    <dgm:pt modelId="{A84F58A1-AAD4-41B9-BF7F-4C6786322EE8}" type="pres">
      <dgm:prSet presAssocID="{C6313184-90DB-4F30-B0C1-EFC60219624B}" presName="parent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85ED94-26E6-48A7-B64E-848704D14B6C}" type="pres">
      <dgm:prSet presAssocID="{C6313184-90DB-4F30-B0C1-EFC60219624B}" presName="childShp" presStyleLbl="bgAccFollowNode1" presStyleIdx="1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42F4A89-17D1-45D1-A669-18C5F816EF53}" type="pres">
      <dgm:prSet presAssocID="{153F71C6-4AA3-4266-B7DE-842B57274D98}" presName="spacing" presStyleCnt="0"/>
      <dgm:spPr/>
    </dgm:pt>
    <dgm:pt modelId="{A369B836-4DA5-4879-8A75-28BA41AAD909}" type="pres">
      <dgm:prSet presAssocID="{1E7C5191-37E1-463E-9C38-2B798CC2F963}" presName="linNode" presStyleCnt="0"/>
      <dgm:spPr/>
    </dgm:pt>
    <dgm:pt modelId="{8D3DD90F-11F8-4A8A-815F-6DDA1E54B6C7}" type="pres">
      <dgm:prSet presAssocID="{1E7C5191-37E1-463E-9C38-2B798CC2F963}" presName="parent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FB4A20-1896-47D0-B77D-577766B67055}" type="pres">
      <dgm:prSet presAssocID="{1E7C5191-37E1-463E-9C38-2B798CC2F963}" presName="childShp" presStyleLbl="bgAccFollowNode1" presStyleIdx="2" presStyleCnt="5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en-US"/>
        </a:p>
      </dgm:t>
    </dgm:pt>
    <dgm:pt modelId="{7BA08D4E-BB49-4699-A70F-8513C8BB9AF5}" type="pres">
      <dgm:prSet presAssocID="{574C5FCA-C4D0-4F0E-87D5-5C6BBBCAE0C7}" presName="spacing" presStyleCnt="0"/>
      <dgm:spPr/>
    </dgm:pt>
    <dgm:pt modelId="{E727A4C2-8FA6-4476-8182-D37561EEDE10}" type="pres">
      <dgm:prSet presAssocID="{0DAC7D51-A21F-4B75-9757-8C25A2F0573B}" presName="linNode" presStyleCnt="0"/>
      <dgm:spPr/>
    </dgm:pt>
    <dgm:pt modelId="{C5916FBC-0FFF-452C-8CC1-6C65EBC71BFC}" type="pres">
      <dgm:prSet presAssocID="{0DAC7D51-A21F-4B75-9757-8C25A2F0573B}" presName="parent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D97AA0-8F88-45FC-935E-A78B43D1FB64}" type="pres">
      <dgm:prSet presAssocID="{0DAC7D51-A21F-4B75-9757-8C25A2F0573B}" presName="childShp" presStyleLbl="bgAccFollowNode1" presStyleIdx="3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57C8DACA-572D-43B5-BBEC-7CAE486BF454}" type="pres">
      <dgm:prSet presAssocID="{8CC3BFD8-CE07-4678-8576-4279AC1C9521}" presName="spacing" presStyleCnt="0"/>
      <dgm:spPr/>
    </dgm:pt>
    <dgm:pt modelId="{0FBD285D-FA9F-4E3C-89CF-D8B74F5404FD}" type="pres">
      <dgm:prSet presAssocID="{88161AB6-E3B8-4A19-9F80-26BADCA119A8}" presName="linNode" presStyleCnt="0"/>
      <dgm:spPr/>
    </dgm:pt>
    <dgm:pt modelId="{1FCD17D8-0278-4FCC-952C-837CB9311CD2}" type="pres">
      <dgm:prSet presAssocID="{88161AB6-E3B8-4A19-9F80-26BADCA119A8}" presName="parent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6805DD-5A1F-42D6-9B1C-5184081B2F40}" type="pres">
      <dgm:prSet presAssocID="{88161AB6-E3B8-4A19-9F80-26BADCA119A8}" presName="childShp" presStyleLbl="bgAccFollowNode1" presStyleIdx="4" presStyleCnt="5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en-US"/>
        </a:p>
      </dgm:t>
    </dgm:pt>
  </dgm:ptLst>
  <dgm:cxnLst>
    <dgm:cxn modelId="{8EA4D784-2B7F-49D0-80A2-F459C48B9707}" type="presOf" srcId="{1A7E61B7-1734-40AC-97D2-D6C4756DFBF7}" destId="{33D1D5FB-D03A-4B5A-B139-ED6C396383E7}" srcOrd="0" destOrd="2" presId="urn:microsoft.com/office/officeart/2005/8/layout/vList6"/>
    <dgm:cxn modelId="{8E61109D-1DBC-41EC-8B6E-561269052105}" type="presOf" srcId="{B1256CA3-392F-41A9-B8B0-6B0539FB8FDB}" destId="{916805DD-5A1F-42D6-9B1C-5184081B2F40}" srcOrd="0" destOrd="3" presId="urn:microsoft.com/office/officeart/2005/8/layout/vList6"/>
    <dgm:cxn modelId="{CBC8E593-146F-4808-8935-51C95104709C}" type="presOf" srcId="{AEA250CA-15A0-47E5-9BCA-B4C8E65375FC}" destId="{ADFB4A20-1896-47D0-B77D-577766B67055}" srcOrd="0" destOrd="3" presId="urn:microsoft.com/office/officeart/2005/8/layout/vList6"/>
    <dgm:cxn modelId="{3DCFF009-1361-4F7E-AF76-8572340E42AF}" type="presOf" srcId="{6526E022-D2F8-48B3-A24A-01FA14DB1D5F}" destId="{916805DD-5A1F-42D6-9B1C-5184081B2F40}" srcOrd="0" destOrd="2" presId="urn:microsoft.com/office/officeart/2005/8/layout/vList6"/>
    <dgm:cxn modelId="{F7F44DA7-D872-459D-963B-99389F1E7266}" type="presOf" srcId="{9EACD58F-7C8D-4B46-8737-4BBB55A645FC}" destId="{ECD97AA0-8F88-45FC-935E-A78B43D1FB64}" srcOrd="0" destOrd="0" presId="urn:microsoft.com/office/officeart/2005/8/layout/vList6"/>
    <dgm:cxn modelId="{85981A5D-3DEF-421C-A307-5155E91B59BD}" srcId="{67C58C5A-0E74-46E3-9340-9AB2D265C7B8}" destId="{AEA250CA-15A0-47E5-9BCA-B4C8E65375FC}" srcOrd="2" destOrd="0" parTransId="{7F99C346-C82B-4483-888A-8FB460F06833}" sibTransId="{C337FA4D-C536-49A6-B14B-C26214EFE03F}"/>
    <dgm:cxn modelId="{1E3113DB-5B9C-4E2A-9785-3962414DBB83}" type="presOf" srcId="{88161AB6-E3B8-4A19-9F80-26BADCA119A8}" destId="{1FCD17D8-0278-4FCC-952C-837CB9311CD2}" srcOrd="0" destOrd="0" presId="urn:microsoft.com/office/officeart/2005/8/layout/vList6"/>
    <dgm:cxn modelId="{5A89D891-DF73-4641-A0E9-33781E863BF2}" type="presOf" srcId="{67C58C5A-0E74-46E3-9340-9AB2D265C7B8}" destId="{ADFB4A20-1896-47D0-B77D-577766B67055}" srcOrd="0" destOrd="0" presId="urn:microsoft.com/office/officeart/2005/8/layout/vList6"/>
    <dgm:cxn modelId="{FAEB2AFE-6DEF-48F8-855C-8F815B9889A8}" srcId="{1A7E61B7-1734-40AC-97D2-D6C4756DFBF7}" destId="{CC8900ED-8861-40C9-A24D-7B5E4B7011F3}" srcOrd="0" destOrd="0" parTransId="{4AF444DD-5289-4296-93EB-124BA3847A12}" sibTransId="{3EEAF17C-291C-4E4B-AD2E-F91D5CC0CFA2}"/>
    <dgm:cxn modelId="{BE4539FC-1D14-40C0-8838-C72F08205ED8}" srcId="{7AA3BFEC-BD57-4CB8-B1B6-115EA13C7B0F}" destId="{C9D8C0D7-6193-4DCF-9092-9AAAFAD84A84}" srcOrd="0" destOrd="0" parTransId="{03D867EA-AF0A-4676-91EC-0122C882903A}" sibTransId="{8F0222E1-ECCC-4DCE-A1BB-26387BA36189}"/>
    <dgm:cxn modelId="{0A38BFDD-D77F-43C9-AD01-5233BB48D49F}" type="presOf" srcId="{709BB5D2-3596-46F7-86B4-B1DC027DA6AC}" destId="{33D1D5FB-D03A-4B5A-B139-ED6C396383E7}" srcOrd="0" destOrd="1" presId="urn:microsoft.com/office/officeart/2005/8/layout/vList6"/>
    <dgm:cxn modelId="{2FB0C1BA-8AA2-4677-8A04-736E59732066}" srcId="{D0943552-438A-4DB2-A37E-FD4A3CC32E74}" destId="{47C54E58-C62B-4D5B-8870-DC04B8B3BA75}" srcOrd="0" destOrd="0" parTransId="{2AD58462-C01C-461A-830C-D0BC7B998860}" sibTransId="{F59F7374-50CB-4F7C-B958-635FFFE54099}"/>
    <dgm:cxn modelId="{C3BDAB24-AC3D-46F8-964A-C396B8EC46C3}" srcId="{67C58C5A-0E74-46E3-9340-9AB2D265C7B8}" destId="{39C622A7-8D04-415D-A4E0-51B6330E4078}" srcOrd="0" destOrd="0" parTransId="{AC546225-F47C-4180-8417-DA542326D1A7}" sibTransId="{A96EF572-B8E8-4057-A082-5C6882DB6C3A}"/>
    <dgm:cxn modelId="{166FB669-4A1F-4170-BD80-613D37276A06}" srcId="{47C54E58-C62B-4D5B-8870-DC04B8B3BA75}" destId="{A593E451-E351-4D06-AF39-B99CA998467F}" srcOrd="0" destOrd="0" parTransId="{F26A6B86-D1CC-47E3-862A-378FD7830579}" sibTransId="{FAAB269D-CBA0-4A55-B48A-D1DE0971DEF5}"/>
    <dgm:cxn modelId="{445AE67A-DB72-4AC3-9FFF-67F7FFD572FC}" type="presOf" srcId="{27832F99-5FAE-4BA3-B085-C246E9516987}" destId="{6E85ED94-26E6-48A7-B64E-848704D14B6C}" srcOrd="0" destOrd="0" presId="urn:microsoft.com/office/officeart/2005/8/layout/vList6"/>
    <dgm:cxn modelId="{AFD9685A-E5D9-41C3-BB6D-4E11CDBA1F4C}" srcId="{D0943552-438A-4DB2-A37E-FD4A3CC32E74}" destId="{0DAC7D51-A21F-4B75-9757-8C25A2F0573B}" srcOrd="3" destOrd="0" parTransId="{0C3136CD-F589-4F13-BD34-65FE1C1E85CC}" sibTransId="{8CC3BFD8-CE07-4678-8576-4279AC1C9521}"/>
    <dgm:cxn modelId="{9F1ADC53-CE4B-4729-A4CA-7BBA4B236F32}" srcId="{D0943552-438A-4DB2-A37E-FD4A3CC32E74}" destId="{88161AB6-E3B8-4A19-9F80-26BADCA119A8}" srcOrd="4" destOrd="0" parTransId="{0CA49CA0-C885-46EC-8C51-98C33FE51947}" sibTransId="{47C02204-819F-4B8B-B73A-6FC03DC32BA1}"/>
    <dgm:cxn modelId="{2086E5CE-A581-41BB-B4DE-3C452A9DD5FF}" type="presOf" srcId="{D900C1D4-DC4F-4A94-BD0C-132363A88C8E}" destId="{ADFB4A20-1896-47D0-B77D-577766B67055}" srcOrd="0" destOrd="2" presId="urn:microsoft.com/office/officeart/2005/8/layout/vList6"/>
    <dgm:cxn modelId="{C1A69DBB-4F24-4B75-A150-A37CAFA0DE52}" type="presOf" srcId="{D0943552-438A-4DB2-A37E-FD4A3CC32E74}" destId="{4E65CCBE-6914-4084-A314-211D76F5B851}" srcOrd="0" destOrd="0" presId="urn:microsoft.com/office/officeart/2005/8/layout/vList6"/>
    <dgm:cxn modelId="{024C262A-250B-4718-96BD-7CAF4920AFBB}" srcId="{1E7C5191-37E1-463E-9C38-2B798CC2F963}" destId="{67C58C5A-0E74-46E3-9340-9AB2D265C7B8}" srcOrd="0" destOrd="0" parTransId="{696518AF-DCED-48D7-8B53-8FF4AFA88F51}" sibTransId="{22E39C28-5B30-464E-B0A5-94372B7C3329}"/>
    <dgm:cxn modelId="{90371656-F03A-4937-8CC7-17259AE55C27}" srcId="{7AA3BFEC-BD57-4CB8-B1B6-115EA13C7B0F}" destId="{6526E022-D2F8-48B3-A24A-01FA14DB1D5F}" srcOrd="1" destOrd="0" parTransId="{037E5182-45B9-43B7-8D36-17C3B4A0F837}" sibTransId="{FD052415-746F-4A33-96CE-B12FB404CDDB}"/>
    <dgm:cxn modelId="{81758A73-6DD6-4339-954E-89DC7A553F7F}" srcId="{D0943552-438A-4DB2-A37E-FD4A3CC32E74}" destId="{1E7C5191-37E1-463E-9C38-2B798CC2F963}" srcOrd="2" destOrd="0" parTransId="{12D7624C-17CD-49CA-8D01-CFD2A83592D5}" sibTransId="{574C5FCA-C4D0-4F0E-87D5-5C6BBBCAE0C7}"/>
    <dgm:cxn modelId="{16420653-023C-4D25-BFF9-87E827B302ED}" type="presOf" srcId="{C6313184-90DB-4F30-B0C1-EFC60219624B}" destId="{A84F58A1-AAD4-41B9-BF7F-4C6786322EE8}" srcOrd="0" destOrd="0" presId="urn:microsoft.com/office/officeart/2005/8/layout/vList6"/>
    <dgm:cxn modelId="{7ED49C9D-73F5-4817-B098-A6C8E4DE5CEA}" type="presOf" srcId="{0DAC7D51-A21F-4B75-9757-8C25A2F0573B}" destId="{C5916FBC-0FFF-452C-8CC1-6C65EBC71BFC}" srcOrd="0" destOrd="0" presId="urn:microsoft.com/office/officeart/2005/8/layout/vList6"/>
    <dgm:cxn modelId="{098881EF-5500-473E-B15A-175AD068F4C7}" srcId="{0DAC7D51-A21F-4B75-9757-8C25A2F0573B}" destId="{9EACD58F-7C8D-4B46-8737-4BBB55A645FC}" srcOrd="0" destOrd="0" parTransId="{4ACE5061-3F35-490A-ABFA-1F3BD42FB323}" sibTransId="{F3A0B008-C628-4338-AA61-297A22E817F5}"/>
    <dgm:cxn modelId="{52E2148E-9756-4FEE-AA5D-57A4F0DC1C69}" srcId="{D0943552-438A-4DB2-A37E-FD4A3CC32E74}" destId="{C6313184-90DB-4F30-B0C1-EFC60219624B}" srcOrd="1" destOrd="0" parTransId="{59909B18-EB0F-4B2D-B90C-92231B9E8752}" sibTransId="{153F71C6-4AA3-4266-B7DE-842B57274D98}"/>
    <dgm:cxn modelId="{677067F2-7055-40EC-8423-87247CA0EBCA}" srcId="{67C58C5A-0E74-46E3-9340-9AB2D265C7B8}" destId="{D900C1D4-DC4F-4A94-BD0C-132363A88C8E}" srcOrd="1" destOrd="0" parTransId="{1C6E701E-41BB-42F6-8AF9-ECD62BA32150}" sibTransId="{9B785773-F2F5-4822-9D89-33A530261C6F}"/>
    <dgm:cxn modelId="{10A4C6C3-455D-4E98-B7E0-BD609647FF7C}" type="presOf" srcId="{CC8900ED-8861-40C9-A24D-7B5E4B7011F3}" destId="{33D1D5FB-D03A-4B5A-B139-ED6C396383E7}" srcOrd="0" destOrd="3" presId="urn:microsoft.com/office/officeart/2005/8/layout/vList6"/>
    <dgm:cxn modelId="{16722905-1E95-4166-9389-EC58ACAC5B87}" type="presOf" srcId="{39C622A7-8D04-415D-A4E0-51B6330E4078}" destId="{ADFB4A20-1896-47D0-B77D-577766B67055}" srcOrd="0" destOrd="1" presId="urn:microsoft.com/office/officeart/2005/8/layout/vList6"/>
    <dgm:cxn modelId="{1505E33D-2D78-4C38-A00A-50DB83D5CCD9}" type="presOf" srcId="{1E7C5191-37E1-463E-9C38-2B798CC2F963}" destId="{8D3DD90F-11F8-4A8A-815F-6DDA1E54B6C7}" srcOrd="0" destOrd="0" presId="urn:microsoft.com/office/officeart/2005/8/layout/vList6"/>
    <dgm:cxn modelId="{015FCE98-594F-44D2-A7E4-B43ED03C4B7D}" type="presOf" srcId="{A593E451-E351-4D06-AF39-B99CA998467F}" destId="{33D1D5FB-D03A-4B5A-B139-ED6C396383E7}" srcOrd="0" destOrd="0" presId="urn:microsoft.com/office/officeart/2005/8/layout/vList6"/>
    <dgm:cxn modelId="{ED420062-F062-4C2C-A1D9-D58F107C30AE}" srcId="{C6313184-90DB-4F30-B0C1-EFC60219624B}" destId="{27832F99-5FAE-4BA3-B085-C246E9516987}" srcOrd="0" destOrd="0" parTransId="{54035023-C62B-4B23-9674-FBC63C865482}" sibTransId="{E6F80F52-3B29-4B61-B5ED-76BD27F456C9}"/>
    <dgm:cxn modelId="{7489895A-F7C9-4599-A325-E59B2F33B6C3}" srcId="{A593E451-E351-4D06-AF39-B99CA998467F}" destId="{709BB5D2-3596-46F7-86B4-B1DC027DA6AC}" srcOrd="0" destOrd="0" parTransId="{383B78B8-CB73-4D9F-9283-9A5CD9CBD6F3}" sibTransId="{AE54E836-D892-425C-9EC5-9C523E711537}"/>
    <dgm:cxn modelId="{CAD57543-2E7D-4755-BE11-4709FA11751F}" srcId="{7AA3BFEC-BD57-4CB8-B1B6-115EA13C7B0F}" destId="{B1256CA3-392F-41A9-B8B0-6B0539FB8FDB}" srcOrd="2" destOrd="0" parTransId="{D4AA3330-05CF-48DB-99DE-6A5B017ED443}" sibTransId="{B49FEA3B-D233-484B-BABA-2709B1D03786}"/>
    <dgm:cxn modelId="{C8404046-513B-4C65-B1C8-9D23346D68CD}" type="presOf" srcId="{C9D8C0D7-6193-4DCF-9092-9AAAFAD84A84}" destId="{916805DD-5A1F-42D6-9B1C-5184081B2F40}" srcOrd="0" destOrd="1" presId="urn:microsoft.com/office/officeart/2005/8/layout/vList6"/>
    <dgm:cxn modelId="{1F380F04-B3A9-48E1-BC55-348B1BDA55C1}" srcId="{47C54E58-C62B-4D5B-8870-DC04B8B3BA75}" destId="{1A7E61B7-1734-40AC-97D2-D6C4756DFBF7}" srcOrd="1" destOrd="0" parTransId="{A6D8750D-D7FD-4935-80F7-467FEF2D51BC}" sibTransId="{55C69CA5-4387-49AE-8EA4-53F0C813288E}"/>
    <dgm:cxn modelId="{3F182352-E045-40CC-A038-09F4A0825F79}" srcId="{88161AB6-E3B8-4A19-9F80-26BADCA119A8}" destId="{7AA3BFEC-BD57-4CB8-B1B6-115EA13C7B0F}" srcOrd="0" destOrd="0" parTransId="{0524F292-84C7-4580-A59C-F34DF2C3E9C8}" sibTransId="{84FF43B8-8E30-474B-B671-9022ADB8DA70}"/>
    <dgm:cxn modelId="{74CB93FC-12A3-4CBF-BEB5-7E4A2CABAC9E}" type="presOf" srcId="{7AA3BFEC-BD57-4CB8-B1B6-115EA13C7B0F}" destId="{916805DD-5A1F-42D6-9B1C-5184081B2F40}" srcOrd="0" destOrd="0" presId="urn:microsoft.com/office/officeart/2005/8/layout/vList6"/>
    <dgm:cxn modelId="{BABF6D88-5F77-4A50-A901-A969127CFA57}" type="presOf" srcId="{47C54E58-C62B-4D5B-8870-DC04B8B3BA75}" destId="{225353E4-48BC-4F4A-ACA8-A7235D1439BB}" srcOrd="0" destOrd="0" presId="urn:microsoft.com/office/officeart/2005/8/layout/vList6"/>
    <dgm:cxn modelId="{FB3F8CB4-BC7E-4384-8E13-D36C5AB0E69F}" type="presParOf" srcId="{4E65CCBE-6914-4084-A314-211D76F5B851}" destId="{BF0227B7-33FD-4C8E-AF48-3252FAC7BE06}" srcOrd="0" destOrd="0" presId="urn:microsoft.com/office/officeart/2005/8/layout/vList6"/>
    <dgm:cxn modelId="{30FCBC9B-1212-4E94-8665-891079EE0BF9}" type="presParOf" srcId="{BF0227B7-33FD-4C8E-AF48-3252FAC7BE06}" destId="{225353E4-48BC-4F4A-ACA8-A7235D1439BB}" srcOrd="0" destOrd="0" presId="urn:microsoft.com/office/officeart/2005/8/layout/vList6"/>
    <dgm:cxn modelId="{B31A57B5-4632-4EE2-AEF3-73C5EDE2B7D0}" type="presParOf" srcId="{BF0227B7-33FD-4C8E-AF48-3252FAC7BE06}" destId="{33D1D5FB-D03A-4B5A-B139-ED6C396383E7}" srcOrd="1" destOrd="0" presId="urn:microsoft.com/office/officeart/2005/8/layout/vList6"/>
    <dgm:cxn modelId="{18F49276-0AFD-4AFD-89F5-585170637CAF}" type="presParOf" srcId="{4E65CCBE-6914-4084-A314-211D76F5B851}" destId="{9812B86F-8C9F-4E48-B6CE-2680A661913F}" srcOrd="1" destOrd="0" presId="urn:microsoft.com/office/officeart/2005/8/layout/vList6"/>
    <dgm:cxn modelId="{28F9FEAB-C5E8-40C1-A775-D31276B3BA0C}" type="presParOf" srcId="{4E65CCBE-6914-4084-A314-211D76F5B851}" destId="{E5CCD34F-FA87-48BD-AF67-357D7E71B95C}" srcOrd="2" destOrd="0" presId="urn:microsoft.com/office/officeart/2005/8/layout/vList6"/>
    <dgm:cxn modelId="{B7295863-BA7A-459F-AB31-91C6ED9EE186}" type="presParOf" srcId="{E5CCD34F-FA87-48BD-AF67-357D7E71B95C}" destId="{A84F58A1-AAD4-41B9-BF7F-4C6786322EE8}" srcOrd="0" destOrd="0" presId="urn:microsoft.com/office/officeart/2005/8/layout/vList6"/>
    <dgm:cxn modelId="{F57D9FB3-A348-4BBC-A486-A46C1D3FC7AF}" type="presParOf" srcId="{E5CCD34F-FA87-48BD-AF67-357D7E71B95C}" destId="{6E85ED94-26E6-48A7-B64E-848704D14B6C}" srcOrd="1" destOrd="0" presId="urn:microsoft.com/office/officeart/2005/8/layout/vList6"/>
    <dgm:cxn modelId="{72FE6669-18AC-4007-93A8-A48C487EF1B6}" type="presParOf" srcId="{4E65CCBE-6914-4084-A314-211D76F5B851}" destId="{C42F4A89-17D1-45D1-A669-18C5F816EF53}" srcOrd="3" destOrd="0" presId="urn:microsoft.com/office/officeart/2005/8/layout/vList6"/>
    <dgm:cxn modelId="{849A01A9-EB4D-4231-BD30-9A9E048FA237}" type="presParOf" srcId="{4E65CCBE-6914-4084-A314-211D76F5B851}" destId="{A369B836-4DA5-4879-8A75-28BA41AAD909}" srcOrd="4" destOrd="0" presId="urn:microsoft.com/office/officeart/2005/8/layout/vList6"/>
    <dgm:cxn modelId="{044358EB-3CF1-4D20-B988-00477D355128}" type="presParOf" srcId="{A369B836-4DA5-4879-8A75-28BA41AAD909}" destId="{8D3DD90F-11F8-4A8A-815F-6DDA1E54B6C7}" srcOrd="0" destOrd="0" presId="urn:microsoft.com/office/officeart/2005/8/layout/vList6"/>
    <dgm:cxn modelId="{AD41718D-5C45-47E4-BD24-03B44C82781C}" type="presParOf" srcId="{A369B836-4DA5-4879-8A75-28BA41AAD909}" destId="{ADFB4A20-1896-47D0-B77D-577766B67055}" srcOrd="1" destOrd="0" presId="urn:microsoft.com/office/officeart/2005/8/layout/vList6"/>
    <dgm:cxn modelId="{F3BBD9E1-7603-4845-A199-03C6817488F1}" type="presParOf" srcId="{4E65CCBE-6914-4084-A314-211D76F5B851}" destId="{7BA08D4E-BB49-4699-A70F-8513C8BB9AF5}" srcOrd="5" destOrd="0" presId="urn:microsoft.com/office/officeart/2005/8/layout/vList6"/>
    <dgm:cxn modelId="{93982DD1-742A-41DA-B7EB-7AC983DB048E}" type="presParOf" srcId="{4E65CCBE-6914-4084-A314-211D76F5B851}" destId="{E727A4C2-8FA6-4476-8182-D37561EEDE10}" srcOrd="6" destOrd="0" presId="urn:microsoft.com/office/officeart/2005/8/layout/vList6"/>
    <dgm:cxn modelId="{BA632B9A-3E5B-4E6D-A71C-88F8D4CE48FC}" type="presParOf" srcId="{E727A4C2-8FA6-4476-8182-D37561EEDE10}" destId="{C5916FBC-0FFF-452C-8CC1-6C65EBC71BFC}" srcOrd="0" destOrd="0" presId="urn:microsoft.com/office/officeart/2005/8/layout/vList6"/>
    <dgm:cxn modelId="{590E488D-562A-44CF-A1E7-692EDB8571D5}" type="presParOf" srcId="{E727A4C2-8FA6-4476-8182-D37561EEDE10}" destId="{ECD97AA0-8F88-45FC-935E-A78B43D1FB64}" srcOrd="1" destOrd="0" presId="urn:microsoft.com/office/officeart/2005/8/layout/vList6"/>
    <dgm:cxn modelId="{5272D27F-DAA3-4305-B822-31B9F416DC8A}" type="presParOf" srcId="{4E65CCBE-6914-4084-A314-211D76F5B851}" destId="{57C8DACA-572D-43B5-BBEC-7CAE486BF454}" srcOrd="7" destOrd="0" presId="urn:microsoft.com/office/officeart/2005/8/layout/vList6"/>
    <dgm:cxn modelId="{D45FABFC-2C50-4DBC-B360-CE8AC418929B}" type="presParOf" srcId="{4E65CCBE-6914-4084-A314-211D76F5B851}" destId="{0FBD285D-FA9F-4E3C-89CF-D8B74F5404FD}" srcOrd="8" destOrd="0" presId="urn:microsoft.com/office/officeart/2005/8/layout/vList6"/>
    <dgm:cxn modelId="{2D045D53-E395-4DA3-806F-69E4A57CB880}" type="presParOf" srcId="{0FBD285D-FA9F-4E3C-89CF-D8B74F5404FD}" destId="{1FCD17D8-0278-4FCC-952C-837CB9311CD2}" srcOrd="0" destOrd="0" presId="urn:microsoft.com/office/officeart/2005/8/layout/vList6"/>
    <dgm:cxn modelId="{0DBA523B-B5CE-4630-82BA-DA6364751574}" type="presParOf" srcId="{0FBD285D-FA9F-4E3C-89CF-D8B74F5404FD}" destId="{916805DD-5A1F-42D6-9B1C-5184081B2F4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D1D5FB-D03A-4B5A-B139-ED6C396383E7}">
      <dsp:nvSpPr>
        <dsp:cNvPr id="0" name=""/>
        <dsp:cNvSpPr/>
      </dsp:nvSpPr>
      <dsp:spPr>
        <a:xfrm>
          <a:off x="2843263" y="1865"/>
          <a:ext cx="4264895" cy="100984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Added to </a:t>
          </a:r>
          <a:r>
            <a:rPr lang="en-US" sz="1600" kern="1200" dirty="0" err="1" smtClean="0"/>
            <a:t>struct</a:t>
          </a:r>
          <a:r>
            <a:rPr lang="en-US" sz="1600" kern="1200" dirty="0" smtClean="0"/>
            <a:t> socket</a:t>
          </a:r>
          <a:endParaRPr lang="en-US" sz="1600" kern="1200" dirty="0"/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0" i="0" kern="1200" dirty="0" err="1" smtClean="0"/>
            <a:t>so_max_pacing_rate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Added get/set interface</a:t>
          </a:r>
          <a:endParaRPr lang="en-US" sz="1600" kern="1200" dirty="0"/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SO_MAX_PACING_RATE</a:t>
          </a:r>
          <a:endParaRPr lang="en-US" sz="1600" kern="1200" dirty="0"/>
        </a:p>
      </dsp:txBody>
      <dsp:txXfrm>
        <a:off x="2843263" y="1865"/>
        <a:ext cx="4264895" cy="1009846"/>
      </dsp:txXfrm>
    </dsp:sp>
    <dsp:sp modelId="{225353E4-48BC-4F4A-ACA8-A7235D1439BB}">
      <dsp:nvSpPr>
        <dsp:cNvPr id="0" name=""/>
        <dsp:cNvSpPr/>
      </dsp:nvSpPr>
      <dsp:spPr>
        <a:xfrm>
          <a:off x="0" y="0"/>
          <a:ext cx="2843263" cy="10098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/>
            <a:t>socket</a:t>
          </a:r>
          <a:endParaRPr lang="en-US" sz="4000" kern="1200" dirty="0"/>
        </a:p>
      </dsp:txBody>
      <dsp:txXfrm>
        <a:off x="49297" y="49297"/>
        <a:ext cx="2744669" cy="911252"/>
      </dsp:txXfrm>
    </dsp:sp>
    <dsp:sp modelId="{6E85ED94-26E6-48A7-B64E-848704D14B6C}">
      <dsp:nvSpPr>
        <dsp:cNvPr id="0" name=""/>
        <dsp:cNvSpPr/>
      </dsp:nvSpPr>
      <dsp:spPr>
        <a:xfrm>
          <a:off x="2843263" y="1112696"/>
          <a:ext cx="4264895" cy="100984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Added new </a:t>
          </a:r>
          <a:r>
            <a:rPr lang="en-US" sz="1600" kern="1200" dirty="0" err="1" smtClean="0"/>
            <a:t>rsstype</a:t>
          </a:r>
          <a:r>
            <a:rPr lang="en-US" sz="1600" kern="1200" dirty="0" smtClean="0"/>
            <a:t> (M_HASHTYPE_TXRTLMT)</a:t>
          </a:r>
          <a:endParaRPr lang="en-US" sz="1600" kern="1200" dirty="0"/>
        </a:p>
      </dsp:txBody>
      <dsp:txXfrm>
        <a:off x="2843263" y="1112696"/>
        <a:ext cx="4264895" cy="1009846"/>
      </dsp:txXfrm>
    </dsp:sp>
    <dsp:sp modelId="{A84F58A1-AAD4-41B9-BF7F-4C6786322EE8}">
      <dsp:nvSpPr>
        <dsp:cNvPr id="0" name=""/>
        <dsp:cNvSpPr/>
      </dsp:nvSpPr>
      <dsp:spPr>
        <a:xfrm>
          <a:off x="0" y="1112696"/>
          <a:ext cx="2843263" cy="10098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/>
            <a:t>MBUF</a:t>
          </a:r>
          <a:endParaRPr lang="en-US" sz="4000" kern="1200" dirty="0"/>
        </a:p>
      </dsp:txBody>
      <dsp:txXfrm>
        <a:off x="49297" y="1161993"/>
        <a:ext cx="2744669" cy="911252"/>
      </dsp:txXfrm>
    </dsp:sp>
    <dsp:sp modelId="{ADFB4A20-1896-47D0-B77D-577766B67055}">
      <dsp:nvSpPr>
        <dsp:cNvPr id="0" name=""/>
        <dsp:cNvSpPr/>
      </dsp:nvSpPr>
      <dsp:spPr>
        <a:xfrm>
          <a:off x="2843263" y="2223528"/>
          <a:ext cx="4264895" cy="1009846"/>
        </a:xfrm>
        <a:prstGeom prst="flowChartProcess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Add to </a:t>
          </a:r>
          <a:r>
            <a:rPr lang="en-US" sz="1600" kern="1200" dirty="0" err="1" smtClean="0"/>
            <a:t>struct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inpcb</a:t>
          </a:r>
          <a:endParaRPr lang="en-US" sz="1600" kern="1200" dirty="0"/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0" i="0" kern="1200" dirty="0" err="1" smtClean="0"/>
            <a:t>Inp_txringid_ifp</a:t>
          </a:r>
          <a:endParaRPr lang="en-US" sz="1600" kern="1200" dirty="0"/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0" i="0" kern="1200" dirty="0" err="1" smtClean="0"/>
            <a:t>inp_txringid_max_rate</a:t>
          </a:r>
          <a:endParaRPr lang="en-US" sz="1600" kern="1200" dirty="0"/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0" i="0" kern="1200" dirty="0" err="1" smtClean="0"/>
            <a:t>inp_txringid</a:t>
          </a:r>
          <a:endParaRPr lang="en-US" sz="1600" kern="1200" dirty="0"/>
        </a:p>
      </dsp:txBody>
      <dsp:txXfrm>
        <a:off x="2843263" y="2223528"/>
        <a:ext cx="4264895" cy="1009846"/>
      </dsp:txXfrm>
    </dsp:sp>
    <dsp:sp modelId="{8D3DD90F-11F8-4A8A-815F-6DDA1E54B6C7}">
      <dsp:nvSpPr>
        <dsp:cNvPr id="0" name=""/>
        <dsp:cNvSpPr/>
      </dsp:nvSpPr>
      <dsp:spPr>
        <a:xfrm>
          <a:off x="0" y="2223528"/>
          <a:ext cx="2843263" cy="10098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/>
            <a:t>TCP/UDP</a:t>
          </a:r>
          <a:endParaRPr lang="en-US" sz="4000" kern="1200" dirty="0"/>
        </a:p>
      </dsp:txBody>
      <dsp:txXfrm>
        <a:off x="49297" y="2272825"/>
        <a:ext cx="2744669" cy="911252"/>
      </dsp:txXfrm>
    </dsp:sp>
    <dsp:sp modelId="{ECD97AA0-8F88-45FC-935E-A78B43D1FB64}">
      <dsp:nvSpPr>
        <dsp:cNvPr id="0" name=""/>
        <dsp:cNvSpPr/>
      </dsp:nvSpPr>
      <dsp:spPr>
        <a:xfrm>
          <a:off x="2843263" y="3334359"/>
          <a:ext cx="4264895" cy="100984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Added IOCTLs to create/delete/modify  </a:t>
          </a:r>
          <a:r>
            <a:rPr lang="en-US" sz="1600" kern="1200" dirty="0" err="1" smtClean="0"/>
            <a:t>Tx</a:t>
          </a:r>
          <a:r>
            <a:rPr lang="en-US" sz="1600" kern="1200" dirty="0" smtClean="0"/>
            <a:t> rate limits</a:t>
          </a:r>
          <a:endParaRPr lang="en-US" sz="1600" kern="1200" dirty="0"/>
        </a:p>
      </dsp:txBody>
      <dsp:txXfrm>
        <a:off x="2843263" y="3334359"/>
        <a:ext cx="4264895" cy="1009846"/>
      </dsp:txXfrm>
    </dsp:sp>
    <dsp:sp modelId="{C5916FBC-0FFF-452C-8CC1-6C65EBC71BFC}">
      <dsp:nvSpPr>
        <dsp:cNvPr id="0" name=""/>
        <dsp:cNvSpPr/>
      </dsp:nvSpPr>
      <dsp:spPr>
        <a:xfrm>
          <a:off x="0" y="3334359"/>
          <a:ext cx="2843263" cy="10098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/>
            <a:t>IOCTL</a:t>
          </a:r>
          <a:endParaRPr lang="en-US" sz="4000" kern="1200" dirty="0"/>
        </a:p>
      </dsp:txBody>
      <dsp:txXfrm>
        <a:off x="49297" y="3383656"/>
        <a:ext cx="2744669" cy="911252"/>
      </dsp:txXfrm>
    </dsp:sp>
    <dsp:sp modelId="{916805DD-5A1F-42D6-9B1C-5184081B2F40}">
      <dsp:nvSpPr>
        <dsp:cNvPr id="0" name=""/>
        <dsp:cNvSpPr/>
      </dsp:nvSpPr>
      <dsp:spPr>
        <a:xfrm>
          <a:off x="2843263" y="4445191"/>
          <a:ext cx="4264895" cy="1009846"/>
        </a:xfrm>
        <a:prstGeom prst="flowChartProcess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Added to </a:t>
          </a:r>
          <a:r>
            <a:rPr lang="en-US" sz="1600" kern="1200" dirty="0" err="1" smtClean="0"/>
            <a:t>ip_output</a:t>
          </a:r>
          <a:endParaRPr lang="en-US" sz="1600" kern="1200" dirty="0"/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Check if socket has rate limit value</a:t>
          </a:r>
          <a:endParaRPr lang="en-US" sz="1600" kern="1200" dirty="0"/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Create/delete/modify </a:t>
          </a:r>
          <a:r>
            <a:rPr lang="en-US" sz="1600" kern="1200" dirty="0" err="1" smtClean="0"/>
            <a:t>tx</a:t>
          </a:r>
          <a:r>
            <a:rPr lang="en-US" sz="1600" kern="1200" dirty="0" smtClean="0"/>
            <a:t> rate limit ring</a:t>
          </a:r>
          <a:endParaRPr lang="en-US" sz="1600" kern="1200" dirty="0"/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Embed </a:t>
          </a:r>
          <a:r>
            <a:rPr lang="en-US" sz="1600" kern="1200" dirty="0" err="1" smtClean="0"/>
            <a:t>txringid</a:t>
          </a:r>
          <a:r>
            <a:rPr lang="en-US" sz="1600" kern="1200" dirty="0" smtClean="0"/>
            <a:t> and </a:t>
          </a:r>
          <a:r>
            <a:rPr lang="en-US" sz="1600" kern="1200" dirty="0" err="1" smtClean="0"/>
            <a:t>rsstype</a:t>
          </a:r>
          <a:r>
            <a:rPr lang="en-US" sz="1600" kern="1200" dirty="0" smtClean="0"/>
            <a:t> inside </a:t>
          </a:r>
          <a:r>
            <a:rPr lang="en-US" sz="1600" kern="1200" dirty="0" err="1" smtClean="0"/>
            <a:t>mbuf</a:t>
          </a:r>
          <a:endParaRPr lang="en-US" sz="1600" kern="1200" dirty="0"/>
        </a:p>
      </dsp:txBody>
      <dsp:txXfrm>
        <a:off x="2843263" y="4445191"/>
        <a:ext cx="4264895" cy="1009846"/>
      </dsp:txXfrm>
    </dsp:sp>
    <dsp:sp modelId="{1FCD17D8-0278-4FCC-952C-837CB9311CD2}">
      <dsp:nvSpPr>
        <dsp:cNvPr id="0" name=""/>
        <dsp:cNvSpPr/>
      </dsp:nvSpPr>
      <dsp:spPr>
        <a:xfrm>
          <a:off x="0" y="4445191"/>
          <a:ext cx="2843263" cy="10098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/>
            <a:t>IP</a:t>
          </a:r>
          <a:endParaRPr lang="en-US" sz="4000" kern="1200" dirty="0"/>
        </a:p>
      </dsp:txBody>
      <dsp:txXfrm>
        <a:off x="49297" y="4494488"/>
        <a:ext cx="2744669" cy="9112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27178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65" tIns="46583" rIns="93165" bIns="46583" numCol="1" anchor="t" anchorCtr="0" compatLnSpc="1">
            <a:prstTxWarp prst="textNoShape">
              <a:avLst/>
            </a:prstTxWarp>
          </a:bodyPr>
          <a:lstStyle>
            <a:lvl1pPr defTabSz="931769">
              <a:defRPr sz="1200" b="0" dirty="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67118" y="0"/>
            <a:ext cx="4027178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65" tIns="46583" rIns="93165" bIns="46583" numCol="1" anchor="t" anchorCtr="0" compatLnSpc="1">
            <a:prstTxWarp prst="textNoShape">
              <a:avLst/>
            </a:prstTxWarp>
          </a:bodyPr>
          <a:lstStyle>
            <a:lvl1pPr algn="r" defTabSz="931769">
              <a:defRPr sz="1200" b="0">
                <a:ea typeface="+mn-ea"/>
                <a:cs typeface="Arial" charset="0"/>
              </a:defRPr>
            </a:lvl1pPr>
          </a:lstStyle>
          <a:p>
            <a:pPr>
              <a:defRPr/>
            </a:pPr>
            <a:fld id="{8095EEA3-525F-7F4B-8B73-3F9E7D9982C6}" type="datetime1">
              <a:rPr lang="en-US"/>
              <a:pPr>
                <a:defRPr/>
              </a:pPr>
              <a:t>6/10/2016</a:t>
            </a:fld>
            <a:endParaRPr lang="en-US" dirty="0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658443"/>
            <a:ext cx="4027178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65" tIns="46583" rIns="93165" bIns="46583" numCol="1" anchor="b" anchorCtr="0" compatLnSpc="1">
            <a:prstTxWarp prst="textNoShape">
              <a:avLst/>
            </a:prstTxWarp>
          </a:bodyPr>
          <a:lstStyle>
            <a:lvl1pPr defTabSz="931769">
              <a:defRPr sz="1200" b="0" dirty="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67118" y="6658443"/>
            <a:ext cx="4027178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65" tIns="46583" rIns="93165" bIns="46583" numCol="1" anchor="b" anchorCtr="0" compatLnSpc="1">
            <a:prstTxWarp prst="textNoShape">
              <a:avLst/>
            </a:prstTxWarp>
          </a:bodyPr>
          <a:lstStyle>
            <a:lvl1pPr algn="r" defTabSz="931769">
              <a:defRPr sz="1200" b="0">
                <a:ea typeface="+mn-ea"/>
                <a:cs typeface="Arial" charset="0"/>
              </a:defRPr>
            </a:lvl1pPr>
          </a:lstStyle>
          <a:p>
            <a:pPr>
              <a:defRPr/>
            </a:pPr>
            <a:fld id="{57ED2BC3-F589-CD45-B2EF-3C13F1507F1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74747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27178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65" tIns="46583" rIns="93165" bIns="46583" numCol="1" anchor="t" anchorCtr="0" compatLnSpc="1">
            <a:prstTxWarp prst="textNoShape">
              <a:avLst/>
            </a:prstTxWarp>
          </a:bodyPr>
          <a:lstStyle>
            <a:lvl1pPr defTabSz="931769">
              <a:defRPr sz="1200" b="0" dirty="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267118" y="0"/>
            <a:ext cx="4027178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65" tIns="46583" rIns="93165" bIns="46583" numCol="1" anchor="t" anchorCtr="0" compatLnSpc="1">
            <a:prstTxWarp prst="textNoShape">
              <a:avLst/>
            </a:prstTxWarp>
          </a:bodyPr>
          <a:lstStyle>
            <a:lvl1pPr algn="r" defTabSz="931769">
              <a:defRPr sz="1200" b="0">
                <a:ea typeface="+mn-ea"/>
                <a:cs typeface="Arial" charset="0"/>
              </a:defRPr>
            </a:lvl1pPr>
          </a:lstStyle>
          <a:p>
            <a:pPr>
              <a:defRPr/>
            </a:pPr>
            <a:fld id="{EE831723-7541-DC4C-9A30-FC10FB29D011}" type="datetime1">
              <a:rPr lang="en-US"/>
              <a:pPr>
                <a:defRPr/>
              </a:pPr>
              <a:t>6/10/2016</a:t>
            </a:fld>
            <a:endParaRPr lang="en-US" dirty="0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12988" y="527050"/>
            <a:ext cx="4672012" cy="26273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8378" y="3329222"/>
            <a:ext cx="7439646" cy="3154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65" tIns="46583" rIns="93165" bIns="4658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658443"/>
            <a:ext cx="4027178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65" tIns="46583" rIns="93165" bIns="46583" numCol="1" anchor="b" anchorCtr="0" compatLnSpc="1">
            <a:prstTxWarp prst="textNoShape">
              <a:avLst/>
            </a:prstTxWarp>
          </a:bodyPr>
          <a:lstStyle>
            <a:lvl1pPr defTabSz="931769">
              <a:defRPr sz="1200" b="0" dirty="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67118" y="6658443"/>
            <a:ext cx="4027178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65" tIns="46583" rIns="93165" bIns="46583" numCol="1" anchor="b" anchorCtr="0" compatLnSpc="1">
            <a:prstTxWarp prst="textNoShape">
              <a:avLst/>
            </a:prstTxWarp>
          </a:bodyPr>
          <a:lstStyle>
            <a:lvl1pPr algn="r" defTabSz="931769">
              <a:defRPr sz="1200" b="0">
                <a:ea typeface="+mn-ea"/>
                <a:cs typeface="Arial" charset="0"/>
              </a:defRPr>
            </a:lvl1pPr>
          </a:lstStyle>
          <a:p>
            <a:pPr>
              <a:defRPr/>
            </a:pPr>
            <a:fld id="{7023F7C0-8181-5241-967D-41CF93AC32E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718255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8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652462" algn="l" rtl="0" eaLnBrk="0" fontAlgn="base" hangingPunct="0">
      <a:spcBef>
        <a:spcPct val="30000"/>
      </a:spcBef>
      <a:spcAft>
        <a:spcPct val="0"/>
      </a:spcAft>
      <a:defRPr sz="1800" kern="1200">
        <a:solidFill>
          <a:schemeClr val="tx1"/>
        </a:solidFill>
        <a:latin typeface="Arial" charset="0"/>
        <a:ea typeface="Arial" pitchFamily="36" charset="0"/>
        <a:cs typeface="Arial" charset="0"/>
      </a:defRPr>
    </a:lvl2pPr>
    <a:lvl3pPr marL="1304925" algn="l" rtl="0" eaLnBrk="0" fontAlgn="base" hangingPunct="0">
      <a:spcBef>
        <a:spcPct val="30000"/>
      </a:spcBef>
      <a:spcAft>
        <a:spcPct val="0"/>
      </a:spcAft>
      <a:defRPr sz="1800" kern="1200">
        <a:solidFill>
          <a:schemeClr val="tx1"/>
        </a:solidFill>
        <a:latin typeface="Arial" charset="0"/>
        <a:ea typeface="Arial" pitchFamily="36" charset="0"/>
        <a:cs typeface="Arial" charset="0"/>
      </a:defRPr>
    </a:lvl3pPr>
    <a:lvl4pPr marL="1958974" algn="l" rtl="0" eaLnBrk="0" fontAlgn="base" hangingPunct="0">
      <a:spcBef>
        <a:spcPct val="30000"/>
      </a:spcBef>
      <a:spcAft>
        <a:spcPct val="0"/>
      </a:spcAft>
      <a:defRPr sz="1800" kern="1200">
        <a:solidFill>
          <a:schemeClr val="tx1"/>
        </a:solidFill>
        <a:latin typeface="Arial" charset="0"/>
        <a:ea typeface="Arial" pitchFamily="36" charset="0"/>
        <a:cs typeface="Arial" charset="0"/>
      </a:defRPr>
    </a:lvl4pPr>
    <a:lvl5pPr marL="2611438" algn="l" rtl="0" eaLnBrk="0" fontAlgn="base" hangingPunct="0">
      <a:spcBef>
        <a:spcPct val="30000"/>
      </a:spcBef>
      <a:spcAft>
        <a:spcPct val="0"/>
      </a:spcAft>
      <a:defRPr sz="1800" kern="1200">
        <a:solidFill>
          <a:schemeClr val="tx1"/>
        </a:solidFill>
        <a:latin typeface="Arial" charset="0"/>
        <a:ea typeface="Arial" pitchFamily="36" charset="0"/>
        <a:cs typeface="Arial" charset="0"/>
      </a:defRPr>
    </a:lvl5pPr>
    <a:lvl6pPr marL="3265389" algn="l" defTabSz="130615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3918466" algn="l" defTabSz="130615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4571542" algn="l" defTabSz="130615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5224621" algn="l" defTabSz="130615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14575" y="527050"/>
            <a:ext cx="4668838" cy="26273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023F7C0-8181-5241-967D-41CF93AC32E7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147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229_PPT_CoverSlide_rev2d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64373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906"/>
          <a:stretch/>
        </p:blipFill>
        <p:spPr>
          <a:xfrm>
            <a:off x="2177" y="6278159"/>
            <a:ext cx="14628226" cy="1951440"/>
          </a:xfrm>
          <a:prstGeom prst="rect">
            <a:avLst/>
          </a:prstGeom>
        </p:spPr>
      </p:pic>
      <p:sp>
        <p:nvSpPr>
          <p:cNvPr id="8" name="Content Placeholder 2"/>
          <p:cNvSpPr>
            <a:spLocks noGrp="1"/>
          </p:cNvSpPr>
          <p:nvPr>
            <p:ph idx="13" hasCustomPrompt="1"/>
          </p:nvPr>
        </p:nvSpPr>
        <p:spPr>
          <a:xfrm>
            <a:off x="473323" y="7281890"/>
            <a:ext cx="9381490" cy="389254"/>
          </a:xfrm>
          <a:ln>
            <a:noFill/>
          </a:ln>
        </p:spPr>
        <p:txBody>
          <a:bodyPr anchor="ctr">
            <a:noAutofit/>
          </a:bodyPr>
          <a:lstStyle>
            <a:lvl1pPr marL="0" indent="0" algn="l">
              <a:buClr>
                <a:schemeClr val="accent1"/>
              </a:buClr>
              <a:buNone/>
              <a:defRPr sz="2400">
                <a:solidFill>
                  <a:schemeClr val="bg1">
                    <a:lumMod val="85000"/>
                  </a:schemeClr>
                </a:solidFill>
              </a:defRPr>
            </a:lvl1pPr>
            <a:lvl2pPr>
              <a:buClr>
                <a:schemeClr val="tx1">
                  <a:lumMod val="75000"/>
                  <a:lumOff val="25000"/>
                </a:schemeClr>
              </a:buCl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tx1">
                  <a:lumMod val="50000"/>
                  <a:lumOff val="50000"/>
                </a:schemeClr>
              </a:buCl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buClr>
                <a:schemeClr val="bg1">
                  <a:lumMod val="65000"/>
                </a:schemeClr>
              </a:buClr>
              <a:defRPr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Sub Title Slide Name Here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4" hasCustomPrompt="1"/>
          </p:nvPr>
        </p:nvSpPr>
        <p:spPr>
          <a:xfrm>
            <a:off x="473323" y="7755256"/>
            <a:ext cx="4848226" cy="389254"/>
          </a:xfrm>
          <a:ln>
            <a:noFill/>
          </a:ln>
        </p:spPr>
        <p:txBody>
          <a:bodyPr anchor="ctr">
            <a:noAutofit/>
          </a:bodyPr>
          <a:lstStyle>
            <a:lvl1pPr marL="0" indent="0" algn="l">
              <a:buClr>
                <a:schemeClr val="accent1"/>
              </a:buClr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>
              <a:buClr>
                <a:schemeClr val="tx1">
                  <a:lumMod val="75000"/>
                  <a:lumOff val="25000"/>
                </a:schemeClr>
              </a:buCl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tx1">
                  <a:lumMod val="50000"/>
                  <a:lumOff val="50000"/>
                </a:schemeClr>
              </a:buCl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buClr>
                <a:schemeClr val="bg1">
                  <a:lumMod val="65000"/>
                </a:schemeClr>
              </a:buClr>
              <a:defRPr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CONFERENCE NAME  I  YEAR DATE</a:t>
            </a:r>
            <a:endParaRPr lang="en-US" dirty="0"/>
          </a:p>
        </p:txBody>
      </p:sp>
      <p:sp>
        <p:nvSpPr>
          <p:cNvPr id="11" name="Title 3"/>
          <p:cNvSpPr>
            <a:spLocks noGrp="1"/>
          </p:cNvSpPr>
          <p:nvPr>
            <p:ph type="title"/>
          </p:nvPr>
        </p:nvSpPr>
        <p:spPr>
          <a:xfrm>
            <a:off x="473324" y="6324402"/>
            <a:ext cx="9392037" cy="866899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933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566962" y="1247338"/>
            <a:ext cx="13436948" cy="6395446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6488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0" y="1054100"/>
            <a:ext cx="14630400" cy="7175501"/>
          </a:xfrm>
          <a:prstGeom prst="rect">
            <a:avLst/>
          </a:prstGeom>
          <a:solidFill>
            <a:srgbClr val="26395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1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1" hasCustomPrompt="1"/>
          </p:nvPr>
        </p:nvSpPr>
        <p:spPr>
          <a:xfrm>
            <a:off x="0" y="4316096"/>
            <a:ext cx="14630400" cy="855978"/>
          </a:xfrm>
          <a:ln>
            <a:noFill/>
          </a:ln>
        </p:spPr>
        <p:txBody>
          <a:bodyPr>
            <a:normAutofit/>
          </a:bodyPr>
          <a:lstStyle>
            <a:lvl1pPr marL="0" indent="0" algn="ctr">
              <a:buClr>
                <a:schemeClr val="accent1"/>
              </a:buClr>
              <a:buNone/>
              <a:defRPr sz="3200">
                <a:solidFill>
                  <a:schemeClr val="bg1"/>
                </a:solidFill>
              </a:defRPr>
            </a:lvl1pPr>
            <a:lvl2pPr>
              <a:buClr>
                <a:schemeClr val="tx1">
                  <a:lumMod val="75000"/>
                  <a:lumOff val="25000"/>
                </a:schemeClr>
              </a:buCl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tx1">
                  <a:lumMod val="50000"/>
                  <a:lumOff val="50000"/>
                </a:schemeClr>
              </a:buCl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buClr>
                <a:schemeClr val="bg1">
                  <a:lumMod val="65000"/>
                </a:schemeClr>
              </a:buClr>
              <a:defRPr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Sub Title Slide Name Here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63327"/>
            <a:ext cx="14630400" cy="1050333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9564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 4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568960" y="0"/>
            <a:ext cx="11798300" cy="1050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sz="3200" b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574163" y="1239523"/>
            <a:ext cx="6245739" cy="2046603"/>
          </a:xfrm>
          <a:ln>
            <a:noFill/>
          </a:ln>
        </p:spPr>
        <p:txBody>
          <a:bodyPr>
            <a:normAutofit/>
          </a:bodyPr>
          <a:lstStyle>
            <a:lvl1pPr>
              <a:buClr>
                <a:schemeClr val="bg2">
                  <a:lumMod val="75000"/>
                </a:schemeClr>
              </a:buClr>
              <a:defRPr sz="2400">
                <a:solidFill>
                  <a:schemeClr val="tx2"/>
                </a:solidFill>
              </a:defRPr>
            </a:lvl1pPr>
            <a:lvl2pPr>
              <a:buClr>
                <a:schemeClr val="tx1">
                  <a:lumMod val="75000"/>
                  <a:lumOff val="25000"/>
                </a:schemeClr>
              </a:buCl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4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buClr>
                <a:schemeClr val="bg1">
                  <a:lumMod val="65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4"/>
          </p:nvPr>
        </p:nvSpPr>
        <p:spPr>
          <a:xfrm>
            <a:off x="7413113" y="1239523"/>
            <a:ext cx="6245739" cy="2046603"/>
          </a:xfrm>
          <a:ln>
            <a:noFill/>
          </a:ln>
        </p:spPr>
        <p:txBody>
          <a:bodyPr>
            <a:normAutofit/>
          </a:bodyPr>
          <a:lstStyle>
            <a:lvl1pPr>
              <a:buClr>
                <a:schemeClr val="bg2">
                  <a:lumMod val="75000"/>
                </a:schemeClr>
              </a:buClr>
              <a:defRPr sz="2400">
                <a:solidFill>
                  <a:schemeClr val="tx2"/>
                </a:solidFill>
              </a:defRPr>
            </a:lvl1pPr>
            <a:lvl2pPr>
              <a:buClr>
                <a:schemeClr val="tx1">
                  <a:lumMod val="75000"/>
                  <a:lumOff val="25000"/>
                </a:schemeClr>
              </a:buCl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4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555113" y="4658998"/>
            <a:ext cx="6245739" cy="2046603"/>
          </a:xfrm>
          <a:ln>
            <a:noFill/>
          </a:ln>
        </p:spPr>
        <p:txBody>
          <a:bodyPr>
            <a:normAutofit/>
          </a:bodyPr>
          <a:lstStyle>
            <a:lvl1pPr>
              <a:buClr>
                <a:schemeClr val="bg2">
                  <a:lumMod val="75000"/>
                </a:schemeClr>
              </a:buClr>
              <a:defRPr sz="2400">
                <a:solidFill>
                  <a:schemeClr val="tx2"/>
                </a:solidFill>
              </a:defRPr>
            </a:lvl1pPr>
            <a:lvl2pPr>
              <a:buClr>
                <a:schemeClr val="tx1">
                  <a:lumMod val="75000"/>
                  <a:lumOff val="25000"/>
                </a:schemeClr>
              </a:buCl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4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idx="16"/>
          </p:nvPr>
        </p:nvSpPr>
        <p:spPr>
          <a:xfrm>
            <a:off x="7394062" y="4658998"/>
            <a:ext cx="6245739" cy="2046603"/>
          </a:xfrm>
          <a:ln>
            <a:noFill/>
          </a:ln>
        </p:spPr>
        <p:txBody>
          <a:bodyPr>
            <a:normAutofit/>
          </a:bodyPr>
          <a:lstStyle>
            <a:lvl1pPr>
              <a:buClr>
                <a:schemeClr val="bg2">
                  <a:lumMod val="75000"/>
                </a:schemeClr>
              </a:buClr>
              <a:defRPr sz="2400">
                <a:solidFill>
                  <a:schemeClr val="tx2"/>
                </a:solidFill>
              </a:defRPr>
            </a:lvl1pPr>
            <a:lvl2pPr>
              <a:buClr>
                <a:schemeClr val="tx1">
                  <a:lumMod val="75000"/>
                  <a:lumOff val="25000"/>
                </a:schemeClr>
              </a:buCl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4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83276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 Hori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568960" y="-1"/>
            <a:ext cx="11798300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sz="3200" b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3"/>
          </p:nvPr>
        </p:nvSpPr>
        <p:spPr>
          <a:xfrm>
            <a:off x="574162" y="1239522"/>
            <a:ext cx="13532363" cy="2608578"/>
          </a:xfrm>
          <a:ln>
            <a:noFill/>
          </a:ln>
        </p:spPr>
        <p:txBody>
          <a:bodyPr>
            <a:normAutofit/>
          </a:bodyPr>
          <a:lstStyle>
            <a:lvl1pPr>
              <a:buClr>
                <a:schemeClr val="bg2">
                  <a:lumMod val="75000"/>
                </a:schemeClr>
              </a:buClr>
              <a:defRPr sz="2400">
                <a:solidFill>
                  <a:schemeClr val="tx2"/>
                </a:solidFill>
              </a:defRPr>
            </a:lvl1pPr>
            <a:lvl2pPr>
              <a:buClr>
                <a:schemeClr val="tx1">
                  <a:lumMod val="75000"/>
                  <a:lumOff val="25000"/>
                </a:schemeClr>
              </a:buCl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4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4"/>
          </p:nvPr>
        </p:nvSpPr>
        <p:spPr>
          <a:xfrm>
            <a:off x="564638" y="4506597"/>
            <a:ext cx="13532363" cy="2608578"/>
          </a:xfrm>
          <a:ln>
            <a:noFill/>
          </a:ln>
        </p:spPr>
        <p:txBody>
          <a:bodyPr>
            <a:normAutofit/>
          </a:bodyPr>
          <a:lstStyle>
            <a:lvl1pPr>
              <a:buClr>
                <a:schemeClr val="bg2">
                  <a:lumMod val="75000"/>
                </a:schemeClr>
              </a:buClr>
              <a:defRPr sz="2400">
                <a:solidFill>
                  <a:schemeClr val="tx2"/>
                </a:solidFill>
              </a:defRPr>
            </a:lvl1pPr>
            <a:lvl2pPr>
              <a:buClr>
                <a:schemeClr val="tx1">
                  <a:lumMod val="75000"/>
                  <a:lumOff val="25000"/>
                </a:schemeClr>
              </a:buCl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4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buClr>
                <a:schemeClr val="bg1">
                  <a:lumMod val="65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79846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 bwMode="white">
          <a:xfrm>
            <a:off x="568960" y="1"/>
            <a:ext cx="11798300" cy="1050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sz="3200" b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574165" y="1239523"/>
            <a:ext cx="6360037" cy="6513828"/>
          </a:xfrm>
          <a:ln>
            <a:noFill/>
          </a:ln>
        </p:spPr>
        <p:txBody>
          <a:bodyPr>
            <a:normAutofit/>
          </a:bodyPr>
          <a:lstStyle>
            <a:lvl1pPr>
              <a:buClr>
                <a:schemeClr val="bg2">
                  <a:lumMod val="75000"/>
                </a:schemeClr>
              </a:buClr>
              <a:defRPr sz="2400">
                <a:solidFill>
                  <a:schemeClr val="tx2"/>
                </a:solidFill>
              </a:defRPr>
            </a:lvl1pPr>
            <a:lvl2pPr>
              <a:buClr>
                <a:schemeClr val="tx1">
                  <a:lumMod val="75000"/>
                  <a:lumOff val="25000"/>
                </a:schemeClr>
              </a:buCl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4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4"/>
          </p:nvPr>
        </p:nvSpPr>
        <p:spPr>
          <a:xfrm>
            <a:off x="7327389" y="1229998"/>
            <a:ext cx="6779138" cy="2989578"/>
          </a:xfrm>
          <a:ln>
            <a:noFill/>
          </a:ln>
        </p:spPr>
        <p:txBody>
          <a:bodyPr>
            <a:normAutofit/>
          </a:bodyPr>
          <a:lstStyle>
            <a:lvl1pPr>
              <a:buClr>
                <a:schemeClr val="bg2">
                  <a:lumMod val="75000"/>
                </a:schemeClr>
              </a:buClr>
              <a:defRPr sz="2400">
                <a:solidFill>
                  <a:schemeClr val="tx2"/>
                </a:solidFill>
              </a:defRPr>
            </a:lvl1pPr>
            <a:lvl2pPr>
              <a:buClr>
                <a:schemeClr val="tx1">
                  <a:lumMod val="75000"/>
                  <a:lumOff val="25000"/>
                </a:schemeClr>
              </a:buCl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4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5"/>
          </p:nvPr>
        </p:nvSpPr>
        <p:spPr>
          <a:xfrm>
            <a:off x="7336915" y="4487548"/>
            <a:ext cx="6779138" cy="3275328"/>
          </a:xfrm>
          <a:ln>
            <a:noFill/>
          </a:ln>
        </p:spPr>
        <p:txBody>
          <a:bodyPr>
            <a:normAutofit/>
          </a:bodyPr>
          <a:lstStyle>
            <a:lvl1pPr>
              <a:buClr>
                <a:schemeClr val="bg2">
                  <a:lumMod val="75000"/>
                </a:schemeClr>
              </a:buClr>
              <a:defRPr sz="2400">
                <a:solidFill>
                  <a:schemeClr val="tx2"/>
                </a:solidFill>
              </a:defRPr>
            </a:lvl1pPr>
            <a:lvl2pPr>
              <a:buClr>
                <a:schemeClr val="tx1">
                  <a:lumMod val="75000"/>
                  <a:lumOff val="25000"/>
                </a:schemeClr>
              </a:buCl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4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98062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 bwMode="white">
          <a:xfrm>
            <a:off x="568960" y="1"/>
            <a:ext cx="11798300" cy="1050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sz="3200" b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574165" y="1239523"/>
            <a:ext cx="6360037" cy="6513828"/>
          </a:xfrm>
          <a:ln>
            <a:noFill/>
          </a:ln>
        </p:spPr>
        <p:txBody>
          <a:bodyPr>
            <a:normAutofit/>
          </a:bodyPr>
          <a:lstStyle>
            <a:lvl1pPr>
              <a:buClr>
                <a:schemeClr val="bg2">
                  <a:lumMod val="75000"/>
                </a:schemeClr>
              </a:buClr>
              <a:defRPr sz="2400">
                <a:solidFill>
                  <a:schemeClr val="tx2"/>
                </a:solidFill>
              </a:defRPr>
            </a:lvl1pPr>
            <a:lvl2pPr>
              <a:buClr>
                <a:schemeClr val="tx1">
                  <a:lumMod val="75000"/>
                  <a:lumOff val="25000"/>
                </a:schemeClr>
              </a:buCl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4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4"/>
          </p:nvPr>
        </p:nvSpPr>
        <p:spPr>
          <a:xfrm>
            <a:off x="7327389" y="1229997"/>
            <a:ext cx="6779138" cy="6529703"/>
          </a:xfrm>
          <a:ln>
            <a:noFill/>
          </a:ln>
        </p:spPr>
        <p:txBody>
          <a:bodyPr>
            <a:normAutofit/>
          </a:bodyPr>
          <a:lstStyle>
            <a:lvl1pPr>
              <a:buClr>
                <a:schemeClr val="bg2">
                  <a:lumMod val="75000"/>
                </a:schemeClr>
              </a:buClr>
              <a:defRPr sz="2400">
                <a:solidFill>
                  <a:schemeClr val="tx2"/>
                </a:solidFill>
              </a:defRPr>
            </a:lvl1pPr>
            <a:lvl2pPr>
              <a:buClr>
                <a:schemeClr val="tx1">
                  <a:lumMod val="75000"/>
                  <a:lumOff val="25000"/>
                </a:schemeClr>
              </a:buCl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4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buClr>
                <a:schemeClr val="bg1">
                  <a:lumMod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2980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 noChangeArrowheads="1"/>
          </p:cNvSpPr>
          <p:nvPr>
            <p:ph type="title"/>
          </p:nvPr>
        </p:nvSpPr>
        <p:spPr bwMode="white">
          <a:xfrm>
            <a:off x="568960" y="0"/>
            <a:ext cx="11798300" cy="1040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sz="3200" b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00877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19720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auto">
          <a:xfrm>
            <a:off x="0" y="0"/>
            <a:ext cx="14630400" cy="1181100"/>
          </a:xfrm>
          <a:prstGeom prst="rect">
            <a:avLst/>
          </a:prstGeom>
          <a:solidFill>
            <a:schemeClr val="bg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1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62025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7" y="1239520"/>
            <a:ext cx="13722773" cy="647573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568963" y="0"/>
            <a:ext cx="11798302" cy="938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05415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ellanox_PP_Page_banner.jpg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"/>
            <a:ext cx="14630400" cy="105410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auto">
          <a:xfrm>
            <a:off x="0" y="7897428"/>
            <a:ext cx="14630400" cy="3321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40" tIns="45720" rIns="91440" bIns="45720"/>
          <a:lstStyle/>
          <a:p>
            <a:pPr>
              <a:defRPr/>
            </a:pPr>
            <a:endParaRPr lang="en-US" sz="1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1028" name="Rectangle 8"/>
          <p:cNvSpPr>
            <a:spLocks noChangeArrowheads="1"/>
          </p:cNvSpPr>
          <p:nvPr/>
        </p:nvSpPr>
        <p:spPr bwMode="white">
          <a:xfrm>
            <a:off x="393706" y="7916867"/>
            <a:ext cx="10728325" cy="301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598" tIns="65298" rIns="130598" bIns="65298">
            <a:spAutoFit/>
          </a:bodyPr>
          <a:lstStyle/>
          <a:p>
            <a:pPr marL="0" marR="0" indent="0" algn="l" defTabSz="91441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100" b="0" dirty="0" smtClean="0">
                <a:solidFill>
                  <a:schemeClr val="bg1"/>
                </a:solidFill>
              </a:rPr>
              <a:t>© 2016 Mellanox Technologies		</a:t>
            </a:r>
            <a:r>
              <a:rPr lang="en-US" sz="1100" b="0" dirty="0">
                <a:solidFill>
                  <a:srgbClr val="000000"/>
                </a:solidFill>
              </a:rPr>
              <a:t>			</a:t>
            </a:r>
          </a:p>
        </p:txBody>
      </p:sp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568327" y="1"/>
            <a:ext cx="11798300" cy="1050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8326" y="1239843"/>
            <a:ext cx="13696949" cy="647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32" name="TextBox 11"/>
          <p:cNvSpPr txBox="1">
            <a:spLocks noChangeArrowheads="1"/>
          </p:cNvSpPr>
          <p:nvPr/>
        </p:nvSpPr>
        <p:spPr bwMode="auto">
          <a:xfrm>
            <a:off x="12255500" y="7916867"/>
            <a:ext cx="1909764" cy="301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614" tIns="65309" rIns="130614" bIns="65309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fld id="{7764118D-58D9-484E-865A-9D5019AA1089}" type="slidenum">
              <a:rPr lang="en-US" sz="1100" b="0">
                <a:solidFill>
                  <a:srgbClr val="FFFFFF"/>
                </a:solidFill>
              </a:rPr>
              <a:pPr algn="r" eaLnBrk="1" hangingPunct="1"/>
              <a:t>‹#›</a:t>
            </a:fld>
            <a:endParaRPr lang="en-US" sz="1100" b="0" dirty="0">
              <a:solidFill>
                <a:srgbClr val="FFFFFF"/>
              </a:solidFill>
            </a:endParaRPr>
          </a:p>
        </p:txBody>
      </p:sp>
      <p:pic>
        <p:nvPicPr>
          <p:cNvPr id="2" name="Picture 18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23"/>
          <a:stretch/>
        </p:blipFill>
        <p:spPr bwMode="auto">
          <a:xfrm>
            <a:off x="12907182" y="100013"/>
            <a:ext cx="1148249" cy="956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8"/>
          <p:cNvSpPr>
            <a:spLocks noChangeArrowheads="1"/>
          </p:cNvSpPr>
          <p:nvPr/>
        </p:nvSpPr>
        <p:spPr bwMode="white">
          <a:xfrm>
            <a:off x="0" y="7915753"/>
            <a:ext cx="14630400" cy="301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30598" tIns="65298" rIns="130598" bIns="65298">
            <a:spAutoFit/>
          </a:bodyPr>
          <a:lstStyle/>
          <a:p>
            <a:pPr algn="ctr" eaLnBrk="0" hangingPunct="0"/>
            <a:r>
              <a:rPr lang="en-US" sz="1100" b="0" dirty="0" smtClean="0">
                <a:solidFill>
                  <a:schemeClr val="bg1"/>
                </a:solidFill>
              </a:rPr>
              <a:t>-</a:t>
            </a:r>
            <a:r>
              <a:rPr lang="en-US" sz="1100" b="0" baseline="0" dirty="0" smtClean="0">
                <a:solidFill>
                  <a:schemeClr val="bg1"/>
                </a:solidFill>
              </a:rPr>
              <a:t> </a:t>
            </a:r>
            <a:r>
              <a:rPr lang="en-US" sz="1100" b="0" dirty="0" smtClean="0">
                <a:solidFill>
                  <a:schemeClr val="bg1"/>
                </a:solidFill>
              </a:rPr>
              <a:t>Mellanox Confidential</a:t>
            </a:r>
            <a:r>
              <a:rPr lang="en-US" sz="1100" b="0" baseline="0" dirty="0" smtClean="0">
                <a:solidFill>
                  <a:schemeClr val="bg1"/>
                </a:solidFill>
              </a:rPr>
              <a:t> -</a:t>
            </a:r>
            <a:endParaRPr lang="en-US" sz="1100" b="0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86" r:id="rId1"/>
    <p:sldLayoutId id="2147485296" r:id="rId2"/>
    <p:sldLayoutId id="2147485288" r:id="rId3"/>
    <p:sldLayoutId id="2147485290" r:id="rId4"/>
    <p:sldLayoutId id="2147485291" r:id="rId5"/>
    <p:sldLayoutId id="2147485292" r:id="rId6"/>
    <p:sldLayoutId id="2147485297" r:id="rId7"/>
    <p:sldLayoutId id="2147485293" r:id="rId8"/>
    <p:sldLayoutId id="2147485294" r:id="rId9"/>
    <p:sldLayoutId id="2147485298" r:id="rId10"/>
    <p:sldLayoutId id="2147485299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lnSpc>
          <a:spcPts val="4038"/>
        </a:lnSpc>
        <a:spcBef>
          <a:spcPct val="0"/>
        </a:spcBef>
        <a:spcAft>
          <a:spcPct val="0"/>
        </a:spcAft>
        <a:defRPr sz="3200" b="0" baseline="0">
          <a:solidFill>
            <a:schemeClr val="bg1"/>
          </a:solidFill>
          <a:latin typeface="+mj-lt"/>
          <a:ea typeface="Arial" pitchFamily="34" charset="0"/>
          <a:cs typeface="Arial" pitchFamily="34" charset="0"/>
        </a:defRPr>
      </a:lvl1pPr>
      <a:lvl2pPr algn="l" rtl="0" eaLnBrk="1" fontAlgn="base" hangingPunct="1">
        <a:lnSpc>
          <a:spcPts val="4038"/>
        </a:lnSpc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 Narrow Bold" pitchFamily="-108" charset="0"/>
          <a:ea typeface="Arial" pitchFamily="36" charset="0"/>
          <a:cs typeface="Arial" charset="0"/>
        </a:defRPr>
      </a:lvl2pPr>
      <a:lvl3pPr algn="l" rtl="0" eaLnBrk="1" fontAlgn="base" hangingPunct="1">
        <a:lnSpc>
          <a:spcPts val="4038"/>
        </a:lnSpc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 Narrow Bold" pitchFamily="-108" charset="0"/>
          <a:ea typeface="Arial" pitchFamily="36" charset="0"/>
          <a:cs typeface="Arial" charset="0"/>
        </a:defRPr>
      </a:lvl3pPr>
      <a:lvl4pPr algn="l" rtl="0" eaLnBrk="1" fontAlgn="base" hangingPunct="1">
        <a:lnSpc>
          <a:spcPts val="4038"/>
        </a:lnSpc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 Narrow Bold" pitchFamily="-108" charset="0"/>
          <a:ea typeface="Arial" pitchFamily="36" charset="0"/>
          <a:cs typeface="Arial" charset="0"/>
        </a:defRPr>
      </a:lvl4pPr>
      <a:lvl5pPr algn="l" rtl="0" eaLnBrk="1" fontAlgn="base" hangingPunct="1">
        <a:lnSpc>
          <a:spcPts val="4038"/>
        </a:lnSpc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 Narrow Bold" pitchFamily="-108" charset="0"/>
          <a:ea typeface="Arial" pitchFamily="36" charset="0"/>
          <a:cs typeface="Arial" charset="0"/>
        </a:defRPr>
      </a:lvl5pPr>
      <a:lvl6pPr marL="653085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  <a:cs typeface="Arial" charset="0"/>
        </a:defRPr>
      </a:lvl6pPr>
      <a:lvl7pPr marL="1306171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  <a:cs typeface="Arial" charset="0"/>
        </a:defRPr>
      </a:lvl7pPr>
      <a:lvl8pPr marL="1959258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  <a:cs typeface="Arial" charset="0"/>
        </a:defRPr>
      </a:lvl8pPr>
      <a:lvl9pPr marL="2612343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228603" indent="-246891" algn="l" rtl="0" eaLnBrk="1" fontAlgn="base" hangingPunct="1">
        <a:spcBef>
          <a:spcPts val="600"/>
        </a:spcBef>
        <a:spcAft>
          <a:spcPct val="0"/>
        </a:spcAft>
        <a:buClr>
          <a:schemeClr val="bg2">
            <a:lumMod val="75000"/>
          </a:schemeClr>
        </a:buClr>
        <a:buSzPct val="110000"/>
        <a:buFont typeface="Wingdings" charset="0"/>
        <a:buChar char="§"/>
        <a:defRPr sz="2400">
          <a:solidFill>
            <a:schemeClr val="tx2"/>
          </a:solidFill>
          <a:latin typeface="+mn-lt"/>
          <a:ea typeface="ＭＳ Ｐゴシック" charset="0"/>
          <a:cs typeface="Arial" pitchFamily="-108" charset="0"/>
        </a:defRPr>
      </a:lvl1pPr>
      <a:lvl2pPr marL="568332" indent="-255592" algn="l" rtl="0" eaLnBrk="1" fontAlgn="base" hangingPunct="1">
        <a:spcBef>
          <a:spcPts val="426"/>
        </a:spcBef>
        <a:spcAft>
          <a:spcPct val="0"/>
        </a:spcAft>
        <a:buClr>
          <a:schemeClr val="tx1">
            <a:lumMod val="75000"/>
            <a:lumOff val="25000"/>
          </a:schemeClr>
        </a:buClr>
        <a:buSzPct val="105000"/>
        <a:buFont typeface="Arial" charset="0"/>
        <a:buChar char="•"/>
        <a:defRPr sz="2100">
          <a:solidFill>
            <a:schemeClr val="tx1">
              <a:lumMod val="75000"/>
              <a:lumOff val="25000"/>
            </a:schemeClr>
          </a:solidFill>
          <a:latin typeface="+mn-lt"/>
          <a:ea typeface="Arial" pitchFamily="36" charset="0"/>
          <a:cs typeface="Arial" pitchFamily="-108" charset="0"/>
        </a:defRPr>
      </a:lvl2pPr>
      <a:lvl3pPr marL="822335" indent="-239717" algn="l" rtl="0" eaLnBrk="1" fontAlgn="base" hangingPunct="1">
        <a:spcBef>
          <a:spcPct val="20000"/>
        </a:spcBef>
        <a:spcAft>
          <a:spcPct val="0"/>
        </a:spcAft>
        <a:buClr>
          <a:schemeClr val="tx1">
            <a:lumMod val="75000"/>
            <a:lumOff val="25000"/>
          </a:schemeClr>
        </a:buClr>
        <a:buSzPct val="104000"/>
        <a:buFont typeface="Lucida Grande" charset="0"/>
        <a:buChar char="-"/>
        <a:defRPr sz="1900">
          <a:solidFill>
            <a:schemeClr val="tx1">
              <a:lumMod val="75000"/>
              <a:lumOff val="25000"/>
            </a:schemeClr>
          </a:solidFill>
          <a:latin typeface="+mn-lt"/>
          <a:ea typeface="Arial" pitchFamily="36" charset="0"/>
          <a:cs typeface="Arial" pitchFamily="-108" charset="0"/>
        </a:defRPr>
      </a:lvl3pPr>
      <a:lvl4pPr marL="1097294" indent="-274323" algn="l" rtl="0" eaLnBrk="1" fontAlgn="base" hangingPunct="1">
        <a:spcBef>
          <a:spcPct val="20000"/>
        </a:spcBef>
        <a:spcAft>
          <a:spcPct val="0"/>
        </a:spcAft>
        <a:buClr>
          <a:schemeClr val="bg1">
            <a:lumMod val="50000"/>
          </a:schemeClr>
        </a:buClr>
        <a:buFont typeface="Wingdings" charset="0"/>
        <a:buChar char="§"/>
        <a:defRPr sz="1800">
          <a:solidFill>
            <a:schemeClr val="bg1">
              <a:lumMod val="50000"/>
            </a:schemeClr>
          </a:solidFill>
          <a:latin typeface="+mn-lt"/>
          <a:ea typeface="Arial" pitchFamily="36" charset="0"/>
          <a:cs typeface="Arial" pitchFamily="-108" charset="0"/>
        </a:defRPr>
      </a:lvl4pPr>
      <a:lvl5pPr marL="1316752" indent="-210315" algn="l" rtl="0" eaLnBrk="1" fontAlgn="base" hangingPunct="1">
        <a:spcBef>
          <a:spcPct val="20000"/>
        </a:spcBef>
        <a:spcAft>
          <a:spcPct val="0"/>
        </a:spcAft>
        <a:buClr>
          <a:schemeClr val="bg1">
            <a:lumMod val="50000"/>
          </a:schemeClr>
        </a:buClr>
        <a:buFont typeface="Lucida Grande" charset="0"/>
        <a:buChar char="›"/>
        <a:defRPr sz="1400">
          <a:solidFill>
            <a:schemeClr val="bg1">
              <a:lumMod val="50000"/>
            </a:schemeClr>
          </a:solidFill>
          <a:latin typeface="+mn-lt"/>
          <a:ea typeface="Arial" pitchFamily="36" charset="0"/>
          <a:cs typeface="Arial" pitchFamily="-108" charset="0"/>
        </a:defRPr>
      </a:lvl5pPr>
      <a:lvl6pPr marL="3591971" indent="-326543" algn="l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j-lt"/>
          <a:cs typeface="+mn-cs"/>
        </a:defRPr>
      </a:lvl6pPr>
      <a:lvl7pPr marL="4245056" indent="-326543" algn="l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j-lt"/>
          <a:cs typeface="+mn-cs"/>
        </a:defRPr>
      </a:lvl7pPr>
      <a:lvl8pPr marL="4898143" indent="-326543" algn="l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j-lt"/>
          <a:cs typeface="+mn-cs"/>
        </a:defRPr>
      </a:lvl8pPr>
      <a:lvl9pPr marL="5551229" indent="-326543" algn="l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j-lt"/>
          <a:cs typeface="+mn-cs"/>
        </a:defRPr>
      </a:lvl9pPr>
    </p:bodyStyle>
    <p:otherStyle>
      <a:defPPr>
        <a:defRPr lang="en-US"/>
      </a:defPPr>
      <a:lvl1pPr marL="0" algn="l" defTabSz="130617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3085" algn="l" defTabSz="130617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6171" algn="l" defTabSz="130617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9258" algn="l" defTabSz="130617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12343" algn="l" defTabSz="130617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65430" algn="l" defTabSz="130617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18515" algn="l" defTabSz="130617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599" algn="l" defTabSz="130617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24686" algn="l" defTabSz="130617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reviews.freebsd.org/D3687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n-US" dirty="0" smtClean="0"/>
              <a:t>Rate Limit per TCP \ UDP flow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en-US" dirty="0" smtClean="0"/>
              <a:t>BSDCAN  |  June 2016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73323" y="6436146"/>
            <a:ext cx="9392037" cy="866899"/>
          </a:xfrm>
        </p:spPr>
        <p:txBody>
          <a:bodyPr/>
          <a:lstStyle/>
          <a:p>
            <a:r>
              <a:rPr lang="en-US" dirty="0" smtClean="0"/>
              <a:t>Packet Pacing Essentials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795" y="6615748"/>
            <a:ext cx="3825565" cy="1528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904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About me…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smtClean="0"/>
              <a:t>My Name: Oded Shanoon</a:t>
            </a:r>
          </a:p>
          <a:p>
            <a:endParaRPr lang="en-US" dirty="0"/>
          </a:p>
          <a:p>
            <a:r>
              <a:rPr lang="en-US" dirty="0" smtClean="0"/>
              <a:t>From Israel</a:t>
            </a:r>
          </a:p>
          <a:p>
            <a:endParaRPr lang="en-US" dirty="0"/>
          </a:p>
          <a:p>
            <a:r>
              <a:rPr lang="en-US" dirty="0" smtClean="0"/>
              <a:t>Working for Mellanox Technologies</a:t>
            </a:r>
          </a:p>
          <a:p>
            <a:pPr lvl="1"/>
            <a:r>
              <a:rPr lang="en-US" dirty="0" smtClean="0"/>
              <a:t>SW Manager</a:t>
            </a:r>
          </a:p>
          <a:p>
            <a:pPr lvl="1"/>
            <a:r>
              <a:rPr lang="en-US" dirty="0" smtClean="0"/>
              <a:t>3+ years with FreeBSD</a:t>
            </a:r>
          </a:p>
          <a:p>
            <a:pPr lvl="1"/>
            <a:endParaRPr lang="en-US" dirty="0"/>
          </a:p>
          <a:p>
            <a:r>
              <a:rPr lang="en-US" dirty="0" smtClean="0"/>
              <a:t>Background</a:t>
            </a:r>
          </a:p>
          <a:p>
            <a:pPr lvl="1"/>
            <a:r>
              <a:rPr lang="en-US" dirty="0" smtClean="0"/>
              <a:t>B.Sc. In computer science from Tel Aviv University</a:t>
            </a:r>
          </a:p>
          <a:p>
            <a:pPr lvl="1"/>
            <a:r>
              <a:rPr lang="en-US" dirty="0" smtClean="0"/>
              <a:t>Was an officer in the IAF</a:t>
            </a:r>
          </a:p>
          <a:p>
            <a:pPr lvl="1"/>
            <a:r>
              <a:rPr lang="en-US" smtClean="0"/>
              <a:t>I love </a:t>
            </a:r>
            <a:r>
              <a:rPr lang="en-US" dirty="0" smtClean="0"/>
              <a:t>soccer </a:t>
            </a:r>
            <a:r>
              <a:rPr lang="en-US" dirty="0" smtClean="0">
                <a:sym typeface="Wingdings" panose="05000000000000000000" pitchFamily="2" charset="2"/>
              </a:rPr>
              <a:t>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3823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568326" y="1516969"/>
            <a:ext cx="13436948" cy="6395446"/>
          </a:xfrm>
        </p:spPr>
        <p:txBody>
          <a:bodyPr/>
          <a:lstStyle/>
          <a:p>
            <a:r>
              <a:rPr lang="en-US" dirty="0" smtClean="0"/>
              <a:t>Introduction</a:t>
            </a:r>
          </a:p>
          <a:p>
            <a:endParaRPr lang="en-US" dirty="0"/>
          </a:p>
          <a:p>
            <a:r>
              <a:rPr lang="en-US" dirty="0" smtClean="0"/>
              <a:t>Overview</a:t>
            </a:r>
          </a:p>
          <a:p>
            <a:pPr lvl="1"/>
            <a:r>
              <a:rPr lang="en-US" dirty="0" smtClean="0"/>
              <a:t>Main flow</a:t>
            </a:r>
          </a:p>
          <a:p>
            <a:pPr lvl="1"/>
            <a:r>
              <a:rPr lang="en-US" dirty="0" smtClean="0"/>
              <a:t>Kernel suggested implementation</a:t>
            </a:r>
          </a:p>
          <a:p>
            <a:pPr lvl="1"/>
            <a:endParaRPr lang="en-US" dirty="0"/>
          </a:p>
          <a:p>
            <a:r>
              <a:rPr lang="en-US" dirty="0" smtClean="0"/>
              <a:t>Design Principles</a:t>
            </a:r>
          </a:p>
          <a:p>
            <a:endParaRPr lang="en-US" dirty="0"/>
          </a:p>
          <a:p>
            <a:r>
              <a:rPr lang="en-US" dirty="0" smtClean="0"/>
              <a:t>Mellanox driver highlights</a:t>
            </a:r>
          </a:p>
          <a:p>
            <a:pPr lvl="1"/>
            <a:r>
              <a:rPr lang="en-US" dirty="0" smtClean="0"/>
              <a:t>Quick overview</a:t>
            </a:r>
          </a:p>
          <a:p>
            <a:pPr lvl="1"/>
            <a:r>
              <a:rPr lang="en-US" dirty="0" smtClean="0"/>
              <a:t>A few numbers</a:t>
            </a:r>
            <a:br>
              <a:rPr lang="en-US" dirty="0" smtClean="0"/>
            </a:br>
            <a:endParaRPr lang="en-US" dirty="0"/>
          </a:p>
          <a:p>
            <a:r>
              <a:rPr lang="en-US" dirty="0" smtClean="0"/>
              <a:t>Comments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1160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41866" y="1239520"/>
            <a:ext cx="8056033" cy="647573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Rate limited TCP/UDP socket based connections</a:t>
            </a:r>
          </a:p>
          <a:p>
            <a:endParaRPr lang="en-US" dirty="0" smtClean="0"/>
          </a:p>
          <a:p>
            <a:r>
              <a:rPr lang="en-US" dirty="0" smtClean="0"/>
              <a:t>Feature characteristics:</a:t>
            </a:r>
            <a:endParaRPr lang="en-US" dirty="0"/>
          </a:p>
          <a:p>
            <a:pPr lvl="1"/>
            <a:r>
              <a:rPr lang="en-US" dirty="0"/>
              <a:t>Control Max bandwidth </a:t>
            </a:r>
            <a:r>
              <a:rPr lang="en-US" dirty="0" smtClean="0"/>
              <a:t>sent</a:t>
            </a:r>
          </a:p>
          <a:p>
            <a:pPr lvl="1"/>
            <a:r>
              <a:rPr lang="en-US" dirty="0" smtClean="0"/>
              <a:t>Different </a:t>
            </a:r>
            <a:r>
              <a:rPr lang="en-US" dirty="0"/>
              <a:t>rates </a:t>
            </a:r>
            <a:r>
              <a:rPr lang="en-US" dirty="0" smtClean="0"/>
              <a:t>for different </a:t>
            </a:r>
            <a:r>
              <a:rPr lang="en-US" dirty="0"/>
              <a:t>flows</a:t>
            </a:r>
          </a:p>
          <a:p>
            <a:pPr lvl="1"/>
            <a:r>
              <a:rPr lang="en-US" dirty="0"/>
              <a:t>Smooth and even distribution </a:t>
            </a:r>
            <a:r>
              <a:rPr lang="en-US" dirty="0" smtClean="0"/>
              <a:t>between flows</a:t>
            </a:r>
          </a:p>
          <a:p>
            <a:pPr lvl="1"/>
            <a:r>
              <a:rPr lang="en-US" dirty="0" smtClean="0"/>
              <a:t>Minimal </a:t>
            </a:r>
            <a:r>
              <a:rPr lang="en-US" dirty="0"/>
              <a:t>bursts sent to the </a:t>
            </a:r>
            <a:r>
              <a:rPr lang="en-US" dirty="0" smtClean="0"/>
              <a:t>network</a:t>
            </a:r>
          </a:p>
          <a:p>
            <a:pPr lvl="1"/>
            <a:r>
              <a:rPr lang="en-US" dirty="0" smtClean="0"/>
              <a:t>Avoid congestions in the network</a:t>
            </a:r>
          </a:p>
          <a:p>
            <a:pPr lvl="1"/>
            <a:r>
              <a:rPr lang="en-US" dirty="0" smtClean="0"/>
              <a:t>Prevents </a:t>
            </a:r>
            <a:r>
              <a:rPr lang="en-US" dirty="0"/>
              <a:t>TCP window </a:t>
            </a:r>
            <a:r>
              <a:rPr lang="en-US" dirty="0" smtClean="0"/>
              <a:t>resizing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Goal - Offload</a:t>
            </a:r>
          </a:p>
          <a:p>
            <a:pPr marL="682634" lvl="1" indent="-342905">
              <a:buFont typeface="Arial" panose="020B0604020202020204" pitchFamily="34" charset="0"/>
              <a:buChar char="•"/>
            </a:pPr>
            <a:r>
              <a:rPr lang="en-US" dirty="0" smtClean="0"/>
              <a:t>Reducing </a:t>
            </a:r>
            <a:r>
              <a:rPr lang="en-US" dirty="0"/>
              <a:t>CPU overhead compared to software </a:t>
            </a:r>
            <a:r>
              <a:rPr lang="en-US" dirty="0" smtClean="0"/>
              <a:t>solutions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 - What is Packet Pacing?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8337" y="4979618"/>
            <a:ext cx="1603634" cy="19788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82" y="1516455"/>
            <a:ext cx="1610689" cy="20114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775" y="3148767"/>
            <a:ext cx="1638686" cy="199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7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 – Main Flow</a:t>
            </a:r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2133600" y="2347904"/>
            <a:ext cx="10820400" cy="11723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Straight Connector 6"/>
          <p:cNvCxnSpPr/>
          <p:nvPr/>
        </p:nvCxnSpPr>
        <p:spPr bwMode="auto">
          <a:xfrm>
            <a:off x="2133600" y="6296766"/>
            <a:ext cx="10820400" cy="11723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TextBox 7"/>
          <p:cNvSpPr txBox="1"/>
          <p:nvPr/>
        </p:nvSpPr>
        <p:spPr>
          <a:xfrm>
            <a:off x="234462" y="1628394"/>
            <a:ext cx="1899138" cy="27699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800" b="0" dirty="0" smtClean="0"/>
              <a:t>User Space</a:t>
            </a:r>
            <a:endParaRPr lang="en-US" sz="1800" b="0" dirty="0"/>
          </a:p>
        </p:txBody>
      </p:sp>
      <p:sp>
        <p:nvSpPr>
          <p:cNvPr id="9" name="TextBox 8"/>
          <p:cNvSpPr txBox="1"/>
          <p:nvPr/>
        </p:nvSpPr>
        <p:spPr>
          <a:xfrm>
            <a:off x="234462" y="2917690"/>
            <a:ext cx="1899138" cy="27699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800" b="0" dirty="0" smtClean="0"/>
              <a:t>Kernel</a:t>
            </a:r>
            <a:endParaRPr lang="en-US" sz="1800" b="0" dirty="0"/>
          </a:p>
        </p:txBody>
      </p:sp>
      <p:sp>
        <p:nvSpPr>
          <p:cNvPr id="10" name="TextBox 9"/>
          <p:cNvSpPr txBox="1"/>
          <p:nvPr/>
        </p:nvSpPr>
        <p:spPr>
          <a:xfrm>
            <a:off x="234462" y="6481748"/>
            <a:ext cx="1899138" cy="27699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800" b="0" dirty="0" smtClean="0"/>
              <a:t>HW</a:t>
            </a:r>
            <a:endParaRPr lang="en-US" sz="1800" b="0" dirty="0"/>
          </a:p>
        </p:txBody>
      </p:sp>
      <p:sp>
        <p:nvSpPr>
          <p:cNvPr id="11" name="Oval 10"/>
          <p:cNvSpPr/>
          <p:nvPr/>
        </p:nvSpPr>
        <p:spPr bwMode="auto">
          <a:xfrm>
            <a:off x="10245969" y="1246137"/>
            <a:ext cx="2120658" cy="93784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App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929692" y="2042310"/>
            <a:ext cx="1585912" cy="21544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400" dirty="0" err="1" smtClean="0">
                <a:solidFill>
                  <a:srgbClr val="009D96"/>
                </a:solidFill>
              </a:rPr>
              <a:t>setsockopt</a:t>
            </a:r>
            <a:r>
              <a:rPr lang="en-US" sz="1400" dirty="0" smtClean="0">
                <a:solidFill>
                  <a:srgbClr val="009D96"/>
                </a:solidFill>
              </a:rPr>
              <a:t> (RL)</a:t>
            </a:r>
            <a:endParaRPr lang="en-US" sz="1400" dirty="0">
              <a:solidFill>
                <a:srgbClr val="009D96"/>
              </a:solidFill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3486148" y="2631962"/>
            <a:ext cx="5286376" cy="17828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3485535" y="4332487"/>
            <a:ext cx="5286376" cy="191766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81756" y="2647878"/>
            <a:ext cx="1899138" cy="27699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800" b="0" dirty="0" smtClean="0"/>
              <a:t>Network stack</a:t>
            </a:r>
            <a:endParaRPr lang="en-US" sz="1800" b="0" dirty="0"/>
          </a:p>
        </p:txBody>
      </p:sp>
      <p:sp>
        <p:nvSpPr>
          <p:cNvPr id="20" name="TextBox 19"/>
          <p:cNvSpPr txBox="1"/>
          <p:nvPr/>
        </p:nvSpPr>
        <p:spPr>
          <a:xfrm>
            <a:off x="3095812" y="4414799"/>
            <a:ext cx="1899138" cy="27699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800" b="0" dirty="0" smtClean="0"/>
              <a:t>Driver</a:t>
            </a:r>
            <a:endParaRPr lang="en-US" sz="1800" b="0" dirty="0"/>
          </a:p>
        </p:txBody>
      </p:sp>
      <p:sp>
        <p:nvSpPr>
          <p:cNvPr id="12" name="Oval 11"/>
          <p:cNvSpPr/>
          <p:nvPr/>
        </p:nvSpPr>
        <p:spPr bwMode="auto">
          <a:xfrm>
            <a:off x="8528171" y="2394409"/>
            <a:ext cx="1406768" cy="113752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Socket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solidFill>
                  <a:srgbClr val="009D96"/>
                </a:solidFill>
                <a:latin typeface="Arial" charset="0"/>
                <a:cs typeface="Arial" charset="0"/>
              </a:rPr>
              <a:t>rate = x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rgbClr val="009D96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14" name="Straight Arrow Connector 13"/>
          <p:cNvCxnSpPr/>
          <p:nvPr/>
        </p:nvCxnSpPr>
        <p:spPr bwMode="auto">
          <a:xfrm flipH="1">
            <a:off x="9757499" y="2046383"/>
            <a:ext cx="915261" cy="6432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9D96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1" name="Rectangle 20"/>
          <p:cNvSpPr/>
          <p:nvPr/>
        </p:nvSpPr>
        <p:spPr bwMode="auto">
          <a:xfrm>
            <a:off x="6600825" y="3237148"/>
            <a:ext cx="1907993" cy="72744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ip_output</a:t>
            </a:r>
            <a:r>
              <a:rPr kumimoji="0" lang="en-US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4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if (rate != 0 || </a:t>
            </a:r>
            <a:r>
              <a:rPr lang="en-US" sz="1400" b="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ifp</a:t>
            </a:r>
            <a:r>
              <a:rPr lang="en-US" sz="14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!= </a:t>
            </a:r>
            <a:r>
              <a:rPr lang="en-US" sz="1400" b="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new_ifp</a:t>
            </a:r>
            <a:r>
              <a:rPr lang="en-US" sz="14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)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32" name="Freeform 31"/>
          <p:cNvSpPr/>
          <p:nvPr/>
        </p:nvSpPr>
        <p:spPr bwMode="auto">
          <a:xfrm>
            <a:off x="8501063" y="3729038"/>
            <a:ext cx="1029264" cy="1357312"/>
          </a:xfrm>
          <a:custGeom>
            <a:avLst/>
            <a:gdLst>
              <a:gd name="connsiteX0" fmla="*/ 114300 w 1029264"/>
              <a:gd name="connsiteY0" fmla="*/ 0 h 1357312"/>
              <a:gd name="connsiteX1" fmla="*/ 1028700 w 1029264"/>
              <a:gd name="connsiteY1" fmla="*/ 728662 h 1357312"/>
              <a:gd name="connsiteX2" fmla="*/ 0 w 1029264"/>
              <a:gd name="connsiteY2" fmla="*/ 1357312 h 135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29264" h="1357312">
                <a:moveTo>
                  <a:pt x="114300" y="0"/>
                </a:moveTo>
                <a:cubicBezTo>
                  <a:pt x="581025" y="251221"/>
                  <a:pt x="1047750" y="502443"/>
                  <a:pt x="1028700" y="728662"/>
                </a:cubicBezTo>
                <a:cubicBezTo>
                  <a:pt x="1009650" y="954881"/>
                  <a:pt x="252412" y="1245393"/>
                  <a:pt x="0" y="1357312"/>
                </a:cubicBezTo>
              </a:path>
            </a:pathLst>
          </a:custGeom>
          <a:noFill/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 35"/>
          <p:cNvSpPr/>
          <p:nvPr/>
        </p:nvSpPr>
        <p:spPr bwMode="auto">
          <a:xfrm>
            <a:off x="8149164" y="3699026"/>
            <a:ext cx="638373" cy="1814512"/>
          </a:xfrm>
          <a:custGeom>
            <a:avLst/>
            <a:gdLst>
              <a:gd name="connsiteX0" fmla="*/ 142875 w 638373"/>
              <a:gd name="connsiteY0" fmla="*/ 0 h 1814512"/>
              <a:gd name="connsiteX1" fmla="*/ 514350 w 638373"/>
              <a:gd name="connsiteY1" fmla="*/ 314325 h 1814512"/>
              <a:gd name="connsiteX2" fmla="*/ 628650 w 638373"/>
              <a:gd name="connsiteY2" fmla="*/ 642937 h 1814512"/>
              <a:gd name="connsiteX3" fmla="*/ 614363 w 638373"/>
              <a:gd name="connsiteY3" fmla="*/ 928687 h 1814512"/>
              <a:gd name="connsiteX4" fmla="*/ 471488 w 638373"/>
              <a:gd name="connsiteY4" fmla="*/ 1457325 h 1814512"/>
              <a:gd name="connsiteX5" fmla="*/ 0 w 638373"/>
              <a:gd name="connsiteY5" fmla="*/ 1814512 h 1814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38373" h="1814512">
                <a:moveTo>
                  <a:pt x="142875" y="0"/>
                </a:moveTo>
                <a:cubicBezTo>
                  <a:pt x="288131" y="103584"/>
                  <a:pt x="433388" y="207169"/>
                  <a:pt x="514350" y="314325"/>
                </a:cubicBezTo>
                <a:cubicBezTo>
                  <a:pt x="595312" y="421481"/>
                  <a:pt x="611981" y="540543"/>
                  <a:pt x="628650" y="642937"/>
                </a:cubicBezTo>
                <a:cubicBezTo>
                  <a:pt x="645319" y="745331"/>
                  <a:pt x="640557" y="792956"/>
                  <a:pt x="614363" y="928687"/>
                </a:cubicBezTo>
                <a:cubicBezTo>
                  <a:pt x="588169" y="1064418"/>
                  <a:pt x="573882" y="1309688"/>
                  <a:pt x="471488" y="1457325"/>
                </a:cubicBezTo>
                <a:cubicBezTo>
                  <a:pt x="369094" y="1604962"/>
                  <a:pt x="83344" y="1778793"/>
                  <a:pt x="0" y="1814512"/>
                </a:cubicBezTo>
              </a:path>
            </a:pathLst>
          </a:custGeom>
          <a:noFill/>
          <a:ln w="38100">
            <a:solidFill>
              <a:srgbClr val="009D96"/>
            </a:solidFill>
            <a:headEnd type="none" w="med" len="med"/>
            <a:tailEnd type="triangl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eeform 36"/>
          <p:cNvSpPr/>
          <p:nvPr/>
        </p:nvSpPr>
        <p:spPr bwMode="auto">
          <a:xfrm>
            <a:off x="8821919" y="3967325"/>
            <a:ext cx="1029264" cy="1357312"/>
          </a:xfrm>
          <a:custGeom>
            <a:avLst/>
            <a:gdLst>
              <a:gd name="connsiteX0" fmla="*/ 114300 w 1029264"/>
              <a:gd name="connsiteY0" fmla="*/ 0 h 1357312"/>
              <a:gd name="connsiteX1" fmla="*/ 1028700 w 1029264"/>
              <a:gd name="connsiteY1" fmla="*/ 728662 h 1357312"/>
              <a:gd name="connsiteX2" fmla="*/ 0 w 1029264"/>
              <a:gd name="connsiteY2" fmla="*/ 1357312 h 135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29264" h="1357312">
                <a:moveTo>
                  <a:pt x="114300" y="0"/>
                </a:moveTo>
                <a:cubicBezTo>
                  <a:pt x="581025" y="251221"/>
                  <a:pt x="1047750" y="502443"/>
                  <a:pt x="1028700" y="728662"/>
                </a:cubicBezTo>
                <a:cubicBezTo>
                  <a:pt x="1009650" y="954881"/>
                  <a:pt x="252412" y="1245393"/>
                  <a:pt x="0" y="1357312"/>
                </a:cubicBezTo>
              </a:path>
            </a:pathLst>
          </a:custGeom>
          <a:noFill/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Freeform 37"/>
          <p:cNvSpPr/>
          <p:nvPr/>
        </p:nvSpPr>
        <p:spPr bwMode="auto">
          <a:xfrm rot="10394279">
            <a:off x="7357540" y="3984987"/>
            <a:ext cx="693679" cy="1542321"/>
          </a:xfrm>
          <a:custGeom>
            <a:avLst/>
            <a:gdLst>
              <a:gd name="connsiteX0" fmla="*/ 142875 w 638373"/>
              <a:gd name="connsiteY0" fmla="*/ 0 h 1814512"/>
              <a:gd name="connsiteX1" fmla="*/ 514350 w 638373"/>
              <a:gd name="connsiteY1" fmla="*/ 314325 h 1814512"/>
              <a:gd name="connsiteX2" fmla="*/ 628650 w 638373"/>
              <a:gd name="connsiteY2" fmla="*/ 642937 h 1814512"/>
              <a:gd name="connsiteX3" fmla="*/ 614363 w 638373"/>
              <a:gd name="connsiteY3" fmla="*/ 928687 h 1814512"/>
              <a:gd name="connsiteX4" fmla="*/ 471488 w 638373"/>
              <a:gd name="connsiteY4" fmla="*/ 1457325 h 1814512"/>
              <a:gd name="connsiteX5" fmla="*/ 0 w 638373"/>
              <a:gd name="connsiteY5" fmla="*/ 1814512 h 1814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38373" h="1814512">
                <a:moveTo>
                  <a:pt x="142875" y="0"/>
                </a:moveTo>
                <a:cubicBezTo>
                  <a:pt x="288131" y="103584"/>
                  <a:pt x="433388" y="207169"/>
                  <a:pt x="514350" y="314325"/>
                </a:cubicBezTo>
                <a:cubicBezTo>
                  <a:pt x="595312" y="421481"/>
                  <a:pt x="611981" y="540543"/>
                  <a:pt x="628650" y="642937"/>
                </a:cubicBezTo>
                <a:cubicBezTo>
                  <a:pt x="645319" y="745331"/>
                  <a:pt x="640557" y="792956"/>
                  <a:pt x="614363" y="928687"/>
                </a:cubicBezTo>
                <a:cubicBezTo>
                  <a:pt x="588169" y="1064418"/>
                  <a:pt x="573882" y="1309688"/>
                  <a:pt x="471488" y="1457325"/>
                </a:cubicBezTo>
                <a:cubicBezTo>
                  <a:pt x="369094" y="1604962"/>
                  <a:pt x="83344" y="1778793"/>
                  <a:pt x="0" y="1814512"/>
                </a:cubicBezTo>
              </a:path>
            </a:pathLst>
          </a:custGeom>
          <a:noFill/>
          <a:ln w="38100">
            <a:solidFill>
              <a:schemeClr val="tx2">
                <a:lumMod val="75000"/>
                <a:lumOff val="25000"/>
              </a:schemeClr>
            </a:solidFill>
            <a:headEnd type="none" w="med" len="med"/>
            <a:tailEnd type="triangl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8610787" y="4422562"/>
            <a:ext cx="1585912" cy="21544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400" dirty="0" err="1" smtClean="0">
                <a:solidFill>
                  <a:srgbClr val="009D96"/>
                </a:solidFill>
              </a:rPr>
              <a:t>ioctl</a:t>
            </a:r>
            <a:r>
              <a:rPr lang="en-US" sz="1400" dirty="0" smtClean="0">
                <a:solidFill>
                  <a:srgbClr val="009D96"/>
                </a:solidFill>
              </a:rPr>
              <a:t>()</a:t>
            </a:r>
            <a:endParaRPr lang="en-US" sz="1400" dirty="0">
              <a:solidFill>
                <a:srgbClr val="009D96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347498" y="4355178"/>
            <a:ext cx="1585912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4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return</a:t>
            </a:r>
          </a:p>
          <a:p>
            <a:r>
              <a:rPr lang="en-US" sz="1400" dirty="0" err="1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tx_ring_id</a:t>
            </a:r>
            <a:endParaRPr lang="en-US" sz="1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7527498" y="4358359"/>
            <a:ext cx="1078777" cy="6890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mbuf</a:t>
            </a:r>
            <a:endParaRPr kumimoji="0" lang="en-US" sz="20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r>
              <a:rPr lang="en-US" sz="14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tx_ring_id</a:t>
            </a:r>
            <a:endParaRPr lang="en-US" sz="1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43" name="Straight Arrow Connector 42"/>
          <p:cNvCxnSpPr/>
          <p:nvPr/>
        </p:nvCxnSpPr>
        <p:spPr bwMode="auto">
          <a:xfrm>
            <a:off x="8043133" y="3957469"/>
            <a:ext cx="0" cy="3750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accent6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4" name="Straight Arrow Connector 43"/>
          <p:cNvCxnSpPr/>
          <p:nvPr/>
        </p:nvCxnSpPr>
        <p:spPr bwMode="auto">
          <a:xfrm flipH="1">
            <a:off x="7682024" y="5074627"/>
            <a:ext cx="361109" cy="74067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accent6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8" name="Freeform 47"/>
          <p:cNvSpPr/>
          <p:nvPr/>
        </p:nvSpPr>
        <p:spPr bwMode="auto">
          <a:xfrm>
            <a:off x="8372470" y="5572125"/>
            <a:ext cx="1839098" cy="486354"/>
          </a:xfrm>
          <a:custGeom>
            <a:avLst/>
            <a:gdLst>
              <a:gd name="connsiteX0" fmla="*/ 0 w 1853380"/>
              <a:gd name="connsiteY0" fmla="*/ 0 h 499004"/>
              <a:gd name="connsiteX1" fmla="*/ 1585912 w 1853380"/>
              <a:gd name="connsiteY1" fmla="*/ 142875 h 499004"/>
              <a:gd name="connsiteX2" fmla="*/ 1714500 w 1853380"/>
              <a:gd name="connsiteY2" fmla="*/ 442913 h 499004"/>
              <a:gd name="connsiteX3" fmla="*/ 171450 w 1853380"/>
              <a:gd name="connsiteY3" fmla="*/ 485775 h 499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3380" h="499004">
                <a:moveTo>
                  <a:pt x="0" y="0"/>
                </a:moveTo>
                <a:cubicBezTo>
                  <a:pt x="650081" y="34528"/>
                  <a:pt x="1300162" y="69056"/>
                  <a:pt x="1585912" y="142875"/>
                </a:cubicBezTo>
                <a:cubicBezTo>
                  <a:pt x="1871662" y="216694"/>
                  <a:pt x="1950244" y="385763"/>
                  <a:pt x="1714500" y="442913"/>
                </a:cubicBezTo>
                <a:cubicBezTo>
                  <a:pt x="1478756" y="500063"/>
                  <a:pt x="390525" y="511969"/>
                  <a:pt x="171450" y="485775"/>
                </a:cubicBezTo>
              </a:path>
            </a:pathLst>
          </a:custGeom>
          <a:noFill/>
          <a:ln w="38100">
            <a:solidFill>
              <a:srgbClr val="FF0000"/>
            </a:solidFill>
            <a:headEnd type="none" w="med" len="med"/>
            <a:tailEnd type="triangl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/>
          <p:cNvSpPr txBox="1"/>
          <p:nvPr/>
        </p:nvSpPr>
        <p:spPr>
          <a:xfrm>
            <a:off x="9196576" y="5209246"/>
            <a:ext cx="1585912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</a:rPr>
              <a:t>thread to create </a:t>
            </a:r>
            <a:r>
              <a:rPr lang="en-US" sz="1400" dirty="0" err="1" smtClean="0">
                <a:solidFill>
                  <a:srgbClr val="FF0000"/>
                </a:solidFill>
              </a:rPr>
              <a:t>tx_ring</a:t>
            </a:r>
            <a:r>
              <a:rPr lang="en-US" sz="1400" dirty="0" smtClean="0">
                <a:solidFill>
                  <a:srgbClr val="FF0000"/>
                </a:solidFill>
              </a:rPr>
              <a:t> (rate)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4009316" y="6359998"/>
            <a:ext cx="4238813" cy="12096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53" name="Rectangle 52"/>
          <p:cNvSpPr/>
          <p:nvPr/>
        </p:nvSpPr>
        <p:spPr bwMode="auto">
          <a:xfrm>
            <a:off x="6212503" y="7542192"/>
            <a:ext cx="385944" cy="323672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55" name="Can 54"/>
          <p:cNvSpPr/>
          <p:nvPr/>
        </p:nvSpPr>
        <p:spPr bwMode="auto">
          <a:xfrm>
            <a:off x="4192393" y="6633639"/>
            <a:ext cx="238932" cy="456753"/>
          </a:xfrm>
          <a:prstGeom prst="can">
            <a:avLst/>
          </a:prstGeom>
          <a:solidFill>
            <a:schemeClr val="tx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56" name="Can 55"/>
          <p:cNvSpPr/>
          <p:nvPr/>
        </p:nvSpPr>
        <p:spPr bwMode="auto">
          <a:xfrm>
            <a:off x="5144849" y="6633639"/>
            <a:ext cx="238932" cy="456753"/>
          </a:xfrm>
          <a:prstGeom prst="can">
            <a:avLst/>
          </a:prstGeom>
          <a:solidFill>
            <a:schemeClr val="tx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57" name="Flowchart: Connector 56"/>
          <p:cNvSpPr/>
          <p:nvPr/>
        </p:nvSpPr>
        <p:spPr bwMode="auto">
          <a:xfrm>
            <a:off x="4572000" y="6841237"/>
            <a:ext cx="114300" cy="94500"/>
          </a:xfrm>
          <a:prstGeom prst="flowChartConnector">
            <a:avLst/>
          </a:prstGeom>
          <a:solidFill>
            <a:schemeClr val="tx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58" name="Flowchart: Connector 57"/>
          <p:cNvSpPr/>
          <p:nvPr/>
        </p:nvSpPr>
        <p:spPr bwMode="auto">
          <a:xfrm>
            <a:off x="4754749" y="6841237"/>
            <a:ext cx="114300" cy="94500"/>
          </a:xfrm>
          <a:prstGeom prst="flowChartConnector">
            <a:avLst/>
          </a:prstGeom>
          <a:solidFill>
            <a:schemeClr val="tx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59" name="Flowchart: Connector 58"/>
          <p:cNvSpPr/>
          <p:nvPr/>
        </p:nvSpPr>
        <p:spPr bwMode="auto">
          <a:xfrm>
            <a:off x="4949099" y="6841237"/>
            <a:ext cx="114300" cy="94500"/>
          </a:xfrm>
          <a:prstGeom prst="flowChartConnector">
            <a:avLst/>
          </a:prstGeom>
          <a:solidFill>
            <a:schemeClr val="tx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60" name="Can 59"/>
          <p:cNvSpPr/>
          <p:nvPr/>
        </p:nvSpPr>
        <p:spPr bwMode="auto">
          <a:xfrm>
            <a:off x="6361893" y="6660110"/>
            <a:ext cx="238932" cy="456753"/>
          </a:xfrm>
          <a:prstGeom prst="can">
            <a:avLst/>
          </a:prstGeom>
          <a:solidFill>
            <a:srgbClr val="FF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61" name="Can 60"/>
          <p:cNvSpPr/>
          <p:nvPr/>
        </p:nvSpPr>
        <p:spPr bwMode="auto">
          <a:xfrm>
            <a:off x="7682024" y="6678410"/>
            <a:ext cx="238932" cy="456753"/>
          </a:xfrm>
          <a:prstGeom prst="can">
            <a:avLst/>
          </a:prstGeom>
          <a:solidFill>
            <a:srgbClr val="FF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62" name="Flowchart: Connector 61"/>
          <p:cNvSpPr/>
          <p:nvPr/>
        </p:nvSpPr>
        <p:spPr bwMode="auto">
          <a:xfrm>
            <a:off x="6817662" y="6853603"/>
            <a:ext cx="114300" cy="94500"/>
          </a:xfrm>
          <a:prstGeom prst="flowChartConnector">
            <a:avLst/>
          </a:prstGeom>
          <a:solidFill>
            <a:srgbClr val="FF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63" name="Flowchart: Connector 62"/>
          <p:cNvSpPr/>
          <p:nvPr/>
        </p:nvSpPr>
        <p:spPr bwMode="auto">
          <a:xfrm>
            <a:off x="7109091" y="6853603"/>
            <a:ext cx="114300" cy="94500"/>
          </a:xfrm>
          <a:prstGeom prst="flowChartConnector">
            <a:avLst/>
          </a:prstGeom>
          <a:solidFill>
            <a:srgbClr val="FF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64" name="Flowchart: Connector 63"/>
          <p:cNvSpPr/>
          <p:nvPr/>
        </p:nvSpPr>
        <p:spPr bwMode="auto">
          <a:xfrm>
            <a:off x="7372384" y="6853603"/>
            <a:ext cx="114300" cy="94500"/>
          </a:xfrm>
          <a:prstGeom prst="flowChartConnector">
            <a:avLst/>
          </a:prstGeom>
          <a:solidFill>
            <a:srgbClr val="FF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60857" y="6395822"/>
            <a:ext cx="1585912" cy="21544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</a:rPr>
              <a:t>rate limit rings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009316" y="6371276"/>
            <a:ext cx="1585912" cy="21544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400" dirty="0" smtClean="0"/>
              <a:t>standard rings</a:t>
            </a:r>
            <a:endParaRPr lang="en-US" sz="1400" dirty="0"/>
          </a:p>
        </p:txBody>
      </p:sp>
      <p:cxnSp>
        <p:nvCxnSpPr>
          <p:cNvPr id="69" name="Straight Arrow Connector 68"/>
          <p:cNvCxnSpPr/>
          <p:nvPr/>
        </p:nvCxnSpPr>
        <p:spPr bwMode="auto">
          <a:xfrm flipH="1">
            <a:off x="5439678" y="5774228"/>
            <a:ext cx="2144823" cy="90418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/>
          <p:nvPr/>
        </p:nvCxnSpPr>
        <p:spPr bwMode="auto">
          <a:xfrm>
            <a:off x="7770921" y="5842545"/>
            <a:ext cx="82064" cy="7070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73" name="Rectangle 72"/>
          <p:cNvSpPr/>
          <p:nvPr/>
        </p:nvSpPr>
        <p:spPr bwMode="auto">
          <a:xfrm>
            <a:off x="5368445" y="7542193"/>
            <a:ext cx="385944" cy="323672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751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 – Kernel Suggested Implementation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4248007" y="3780185"/>
            <a:ext cx="13436948" cy="6395446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hlinkClick r:id="rId2"/>
              </a:rPr>
              <a:t>Rate Limit proposal in Phabricator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6962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1526375"/>
              </p:ext>
            </p:extLst>
          </p:nvPr>
        </p:nvGraphicFramePr>
        <p:xfrm>
          <a:off x="1662214" y="1858297"/>
          <a:ext cx="7108159" cy="54569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</a:t>
            </a:r>
            <a:r>
              <a:rPr lang="en-US" dirty="0" smtClean="0"/>
              <a:t>ernel main changes summary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987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Design Principles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568327" y="1458353"/>
            <a:ext cx="13436948" cy="6395446"/>
          </a:xfrm>
        </p:spPr>
        <p:txBody>
          <a:bodyPr/>
          <a:lstStyle/>
          <a:p>
            <a:r>
              <a:rPr lang="en-US" dirty="0" smtClean="0"/>
              <a:t>Socket </a:t>
            </a:r>
            <a:r>
              <a:rPr lang="en-US" dirty="0" smtClean="0">
                <a:sym typeface="Wingdings" panose="05000000000000000000" pitchFamily="2" charset="2"/>
              </a:rPr>
              <a:t></a:t>
            </a:r>
            <a:r>
              <a:rPr lang="en-US" dirty="0" smtClean="0"/>
              <a:t>HW </a:t>
            </a:r>
            <a:r>
              <a:rPr lang="en-US" dirty="0" smtClean="0"/>
              <a:t>resources – </a:t>
            </a:r>
            <a:r>
              <a:rPr lang="en-US" dirty="0" smtClean="0"/>
              <a:t>logically connected</a:t>
            </a:r>
          </a:p>
          <a:p>
            <a:pPr lvl="1"/>
            <a:r>
              <a:rPr lang="en-US" dirty="0" smtClean="0"/>
              <a:t>We want to enjoy HW capability for offloading</a:t>
            </a:r>
          </a:p>
          <a:p>
            <a:pPr lvl="1"/>
            <a:r>
              <a:rPr lang="en-US" dirty="0" smtClean="0"/>
              <a:t>It appears as it is first of its kind…</a:t>
            </a:r>
          </a:p>
          <a:p>
            <a:pPr lvl="1"/>
            <a:endParaRPr lang="en-US" dirty="0"/>
          </a:p>
          <a:p>
            <a:r>
              <a:rPr lang="en-US" dirty="0" smtClean="0"/>
              <a:t>Interface modularity</a:t>
            </a:r>
          </a:p>
          <a:p>
            <a:pPr lvl="1"/>
            <a:r>
              <a:rPr lang="en-US" dirty="0" smtClean="0"/>
              <a:t>To simplify the solution and avoid extra logic in network stack we need </a:t>
            </a:r>
            <a:r>
              <a:rPr lang="en-US" dirty="0" err="1" smtClean="0"/>
              <a:t>ifnet</a:t>
            </a:r>
            <a:r>
              <a:rPr lang="en-US" dirty="0" smtClean="0"/>
              <a:t> in the </a:t>
            </a:r>
            <a:r>
              <a:rPr lang="en-US" dirty="0" err="1" smtClean="0"/>
              <a:t>in_pcb</a:t>
            </a:r>
            <a:endParaRPr lang="en-US" dirty="0" smtClean="0"/>
          </a:p>
          <a:p>
            <a:pPr lvl="1"/>
            <a:r>
              <a:rPr lang="en-US" dirty="0" smtClean="0"/>
              <a:t>For example: Route change, VLAN, </a:t>
            </a:r>
            <a:r>
              <a:rPr lang="en-US" dirty="0" err="1" smtClean="0"/>
              <a:t>lagg</a:t>
            </a:r>
            <a:r>
              <a:rPr lang="en-US" dirty="0" smtClean="0"/>
              <a:t> </a:t>
            </a:r>
          </a:p>
          <a:p>
            <a:endParaRPr lang="en-US" dirty="0"/>
          </a:p>
          <a:p>
            <a:r>
              <a:rPr lang="en-US" dirty="0" smtClean="0"/>
              <a:t>Dynamic resource allocation</a:t>
            </a:r>
          </a:p>
          <a:p>
            <a:pPr lvl="1"/>
            <a:r>
              <a:rPr lang="en-US" dirty="0" smtClean="0"/>
              <a:t>The goal is to support 100k connections and more</a:t>
            </a:r>
          </a:p>
          <a:p>
            <a:pPr lvl="1"/>
            <a:r>
              <a:rPr lang="en-US" dirty="0" smtClean="0"/>
              <a:t>We would like to avoid pre-allocating resources because:</a:t>
            </a:r>
          </a:p>
          <a:p>
            <a:pPr lvl="2"/>
            <a:r>
              <a:rPr lang="en-US" dirty="0" smtClean="0"/>
              <a:t>Big memory stamp</a:t>
            </a:r>
          </a:p>
          <a:p>
            <a:pPr lvl="2"/>
            <a:r>
              <a:rPr lang="en-US" dirty="0" smtClean="0"/>
              <a:t>Lower accuracy</a:t>
            </a:r>
          </a:p>
          <a:p>
            <a:pPr lvl="2"/>
            <a:r>
              <a:rPr lang="en-US" dirty="0" smtClean="0"/>
              <a:t>Lower flexibility</a:t>
            </a:r>
          </a:p>
          <a:p>
            <a:pPr lvl="1"/>
            <a:r>
              <a:rPr lang="en-US" dirty="0" smtClean="0"/>
              <a:t>We want to create and destroy resources during flight and thus need </a:t>
            </a:r>
            <a:r>
              <a:rPr lang="en-US" dirty="0" smtClean="0"/>
              <a:t>specific flow information (</a:t>
            </a:r>
            <a:r>
              <a:rPr lang="en-US" dirty="0" err="1" smtClean="0"/>
              <a:t>ring_id</a:t>
            </a:r>
            <a:r>
              <a:rPr lang="en-US" dirty="0" smtClean="0"/>
              <a:t>, cookie) in </a:t>
            </a:r>
            <a:r>
              <a:rPr lang="en-US" dirty="0" smtClean="0"/>
              <a:t>higher levels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605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Mellanox Driver Highlights – quick overview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568327" y="1399738"/>
            <a:ext cx="13436948" cy="6395446"/>
          </a:xfrm>
        </p:spPr>
        <p:txBody>
          <a:bodyPr/>
          <a:lstStyle/>
          <a:p>
            <a:r>
              <a:rPr lang="en-US" dirty="0"/>
              <a:t>Feature support </a:t>
            </a:r>
            <a:r>
              <a:rPr lang="en-US" dirty="0" smtClean="0"/>
              <a:t>as interface capability flag </a:t>
            </a:r>
            <a:r>
              <a:rPr lang="en-US" dirty="0" smtClean="0">
                <a:sym typeface="Wingdings" panose="05000000000000000000" pitchFamily="2" charset="2"/>
              </a:rPr>
              <a:t></a:t>
            </a:r>
            <a:r>
              <a:rPr lang="en-US" dirty="0" smtClean="0"/>
              <a:t> </a:t>
            </a:r>
            <a:r>
              <a:rPr lang="en-US" dirty="0" smtClean="0">
                <a:sym typeface="Wingdings" panose="05000000000000000000" pitchFamily="2" charset="2"/>
              </a:rPr>
              <a:t>IFCAP_TXRTLMT</a:t>
            </a:r>
          </a:p>
          <a:p>
            <a:endParaRPr lang="en-US" dirty="0">
              <a:sym typeface="Wingdings" panose="05000000000000000000" pitchFamily="2" charset="2"/>
            </a:endParaRPr>
          </a:p>
          <a:p>
            <a:r>
              <a:rPr lang="en-US" dirty="0" smtClean="0">
                <a:sym typeface="Wingdings" panose="05000000000000000000" pitchFamily="2" charset="2"/>
              </a:rPr>
              <a:t>TX Ring per rate limited TCP flow (created upon request)</a:t>
            </a:r>
          </a:p>
          <a:p>
            <a:endParaRPr lang="en-US" dirty="0">
              <a:sym typeface="Wingdings" panose="05000000000000000000" pitchFamily="2" charset="2"/>
            </a:endParaRPr>
          </a:p>
          <a:p>
            <a:r>
              <a:rPr lang="en-US" dirty="0" smtClean="0">
                <a:sym typeface="Wingdings" panose="05000000000000000000" pitchFamily="2" charset="2"/>
              </a:rPr>
              <a:t>Configuration and queries via </a:t>
            </a:r>
            <a:r>
              <a:rPr lang="en-US" dirty="0" err="1" smtClean="0">
                <a:sym typeface="Wingdings" panose="05000000000000000000" pitchFamily="2" charset="2"/>
              </a:rPr>
              <a:t>sysctl</a:t>
            </a:r>
            <a:endParaRPr lang="en-US" dirty="0" smtClean="0">
              <a:sym typeface="Wingdings" panose="05000000000000000000" pitchFamily="2" charset="2"/>
            </a:endParaRPr>
          </a:p>
          <a:p>
            <a:pPr marL="796925" lvl="1" indent="-457200"/>
            <a:r>
              <a:rPr lang="en-US" dirty="0"/>
              <a:t>Manage </a:t>
            </a:r>
            <a:r>
              <a:rPr lang="en-US" dirty="0" smtClean="0"/>
              <a:t>the active rate </a:t>
            </a:r>
            <a:r>
              <a:rPr lang="en-US" dirty="0"/>
              <a:t>limit values</a:t>
            </a:r>
          </a:p>
          <a:p>
            <a:pPr marL="796925" lvl="1" indent="-457200"/>
            <a:r>
              <a:rPr lang="en-US" dirty="0"/>
              <a:t>Query HW </a:t>
            </a:r>
            <a:r>
              <a:rPr lang="en-US" dirty="0" smtClean="0"/>
              <a:t>capabilities and limitations</a:t>
            </a:r>
            <a:endParaRPr lang="en-US" dirty="0"/>
          </a:p>
          <a:p>
            <a:pPr marL="796925" lvl="1" indent="-457200"/>
            <a:r>
              <a:rPr lang="en-US" dirty="0"/>
              <a:t>Show </a:t>
            </a:r>
            <a:r>
              <a:rPr lang="en-US" dirty="0" smtClean="0"/>
              <a:t>statistics</a:t>
            </a:r>
          </a:p>
          <a:p>
            <a:pPr marL="796925" lvl="1" indent="-457200"/>
            <a:endParaRPr lang="en-US" dirty="0">
              <a:sym typeface="Wingdings" panose="05000000000000000000" pitchFamily="2" charset="2"/>
            </a:endParaRPr>
          </a:p>
          <a:p>
            <a:pPr marL="457196" indent="-457200"/>
            <a:r>
              <a:rPr lang="en-US" dirty="0" smtClean="0">
                <a:sym typeface="Wingdings" panose="05000000000000000000" pitchFamily="2" charset="2"/>
              </a:rPr>
              <a:t>Upon IOCTL:</a:t>
            </a:r>
          </a:p>
          <a:p>
            <a:pPr marL="796925" lvl="1" indent="-457200"/>
            <a:r>
              <a:rPr lang="en-US" dirty="0" smtClean="0">
                <a:sym typeface="Wingdings" panose="05000000000000000000" pitchFamily="2" charset="2"/>
              </a:rPr>
              <a:t>Driver always returns immediately</a:t>
            </a:r>
          </a:p>
          <a:p>
            <a:pPr marL="796925" lvl="1" indent="-457200"/>
            <a:r>
              <a:rPr lang="en-US" dirty="0" smtClean="0">
                <a:sym typeface="Wingdings" panose="05000000000000000000" pitchFamily="2" charset="2"/>
              </a:rPr>
              <a:t>Resources creation or deletion done asynchronously</a:t>
            </a:r>
            <a:endParaRPr lang="en-US" dirty="0">
              <a:sym typeface="Wingdings" panose="05000000000000000000" pitchFamily="2" charset="2"/>
            </a:endParaRPr>
          </a:p>
          <a:p>
            <a:endParaRPr lang="en-US" dirty="0" smtClean="0"/>
          </a:p>
          <a:p>
            <a:r>
              <a:rPr lang="en-US" dirty="0" smtClean="0"/>
              <a:t>On fast path rate limited packet will be directed to matching TX Ring</a:t>
            </a:r>
          </a:p>
          <a:p>
            <a:pPr lvl="1"/>
            <a:r>
              <a:rPr lang="en-US" dirty="0" smtClean="0"/>
              <a:t>According to </a:t>
            </a:r>
            <a:r>
              <a:rPr lang="en-US" dirty="0" err="1" smtClean="0"/>
              <a:t>ring_id</a:t>
            </a:r>
            <a:r>
              <a:rPr lang="en-US" dirty="0" smtClean="0"/>
              <a:t> passed through the </a:t>
            </a:r>
            <a:r>
              <a:rPr lang="en-US" dirty="0" err="1" smtClean="0"/>
              <a:t>mbuf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44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Mellanox Driver Highlights – a few numbers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568327" y="1399738"/>
            <a:ext cx="13436948" cy="6395446"/>
          </a:xfrm>
        </p:spPr>
        <p:txBody>
          <a:bodyPr/>
          <a:lstStyle/>
          <a:p>
            <a:r>
              <a:rPr lang="en-US" dirty="0"/>
              <a:t>Number of rate limited connections - up to </a:t>
            </a:r>
            <a:r>
              <a:rPr lang="en-US" dirty="0" smtClean="0"/>
              <a:t>45,000 on ConnectX-3 or 100,000 </a:t>
            </a:r>
            <a:r>
              <a:rPr lang="en-US" dirty="0"/>
              <a:t>on </a:t>
            </a:r>
            <a:r>
              <a:rPr lang="en-US" dirty="0" smtClean="0"/>
              <a:t>ConnectX-4</a:t>
            </a:r>
          </a:p>
          <a:p>
            <a:pPr lvl="1"/>
            <a:r>
              <a:rPr lang="en-US" dirty="0" smtClean="0"/>
              <a:t>Achieve line rate bandwidth with maximum connections</a:t>
            </a:r>
            <a:endParaRPr lang="en-US" dirty="0"/>
          </a:p>
          <a:p>
            <a:endParaRPr lang="en-US" dirty="0"/>
          </a:p>
          <a:p>
            <a:r>
              <a:rPr lang="en-US" dirty="0"/>
              <a:t>120 different RL values </a:t>
            </a:r>
            <a:r>
              <a:rPr lang="en-US"/>
              <a:t>per </a:t>
            </a:r>
            <a:r>
              <a:rPr lang="en-US" smtClean="0"/>
              <a:t>port on ConnectX-3. </a:t>
            </a:r>
            <a:r>
              <a:rPr lang="en-US" dirty="0" smtClean="0"/>
              <a:t>Should be ~500 </a:t>
            </a:r>
            <a:r>
              <a:rPr lang="en-US" dirty="0"/>
              <a:t>on </a:t>
            </a:r>
            <a:r>
              <a:rPr lang="en-US" dirty="0" smtClean="0"/>
              <a:t>ConnectX-4</a:t>
            </a:r>
            <a:endParaRPr lang="en-US" dirty="0"/>
          </a:p>
          <a:p>
            <a:endParaRPr lang="en-US" dirty="0"/>
          </a:p>
          <a:p>
            <a:r>
              <a:rPr lang="en-US" dirty="0"/>
              <a:t>Supported rates: 250Kb/s - 50Mb/s (Should expand on ConnectX-4</a:t>
            </a:r>
            <a:r>
              <a:rPr lang="en-US" dirty="0" smtClean="0"/>
              <a:t>)</a:t>
            </a:r>
          </a:p>
          <a:p>
            <a:endParaRPr lang="en-US" dirty="0"/>
          </a:p>
          <a:p>
            <a:r>
              <a:rPr lang="en-US" dirty="0" smtClean="0"/>
              <a:t>Configurable burst size (Low = 3 packets, High = 5-6 packets)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792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Comments and questions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8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3"/>
          </p:nvPr>
        </p:nvSpPr>
        <p:spPr>
          <a:xfrm>
            <a:off x="571969" y="6780943"/>
            <a:ext cx="8515772" cy="912345"/>
          </a:xfrm>
        </p:spPr>
        <p:txBody>
          <a:bodyPr/>
          <a:lstStyle/>
          <a:p>
            <a:r>
              <a:rPr lang="en-US" sz="660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694430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825770" y="1499655"/>
            <a:ext cx="5433665" cy="2489702"/>
          </a:xfrm>
          <a:ln w="3175">
            <a:solidFill>
              <a:srgbClr val="DAE9B3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dirty="0" smtClean="0">
                <a:solidFill>
                  <a:schemeClr val="tx1"/>
                </a:solidFill>
              </a:rPr>
              <a:t>sys/</a:t>
            </a:r>
            <a:r>
              <a:rPr lang="en-US" sz="1800" b="1" dirty="0" err="1" smtClean="0">
                <a:solidFill>
                  <a:schemeClr val="tx1"/>
                </a:solidFill>
              </a:rPr>
              <a:t>netinet</a:t>
            </a:r>
            <a:r>
              <a:rPr lang="en-US" sz="1800" b="1" dirty="0" smtClean="0">
                <a:solidFill>
                  <a:schemeClr val="tx1"/>
                </a:solidFill>
              </a:rPr>
              <a:t>/</a:t>
            </a:r>
            <a:r>
              <a:rPr lang="en-US" sz="1800" b="1" dirty="0" err="1" smtClean="0">
                <a:solidFill>
                  <a:schemeClr val="tx1"/>
                </a:solidFill>
              </a:rPr>
              <a:t>in_pcb.h</a:t>
            </a:r>
            <a:r>
              <a:rPr lang="en-US" sz="1800" b="1" dirty="0" smtClean="0">
                <a:solidFill>
                  <a:schemeClr val="tx1"/>
                </a:solidFill>
              </a:rPr>
              <a:t>:</a:t>
            </a:r>
            <a:endParaRPr lang="en-US" sz="18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1800" b="1" dirty="0" err="1" smtClean="0">
                <a:solidFill>
                  <a:schemeClr val="tx1"/>
                </a:solidFill>
              </a:rPr>
              <a:t>struct</a:t>
            </a:r>
            <a:r>
              <a:rPr lang="en-US" sz="1800" b="1" dirty="0" smtClean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inpcb</a:t>
            </a:r>
            <a:r>
              <a:rPr lang="en-US" sz="1800" b="1" dirty="0">
                <a:solidFill>
                  <a:schemeClr val="tx1"/>
                </a:solidFill>
              </a:rPr>
              <a:t> {</a:t>
            </a:r>
          </a:p>
          <a:p>
            <a:pPr marL="0" indent="0">
              <a:buNone/>
            </a:pPr>
            <a:r>
              <a:rPr lang="en-US" sz="1800" b="1" dirty="0" smtClean="0">
                <a:solidFill>
                  <a:srgbClr val="C00000"/>
                </a:solidFill>
              </a:rPr>
              <a:t>+       	</a:t>
            </a:r>
            <a:r>
              <a:rPr lang="en-US" sz="1800" b="1" dirty="0" err="1" smtClean="0">
                <a:solidFill>
                  <a:srgbClr val="C00000"/>
                </a:solidFill>
              </a:rPr>
              <a:t>struct</a:t>
            </a:r>
            <a:r>
              <a:rPr lang="en-US" sz="1800" b="1" dirty="0" smtClean="0">
                <a:solidFill>
                  <a:srgbClr val="C00000"/>
                </a:solidFill>
              </a:rPr>
              <a:t>  </a:t>
            </a:r>
            <a:r>
              <a:rPr lang="en-US" sz="1800" b="1" dirty="0" err="1">
                <a:solidFill>
                  <a:srgbClr val="C00000"/>
                </a:solidFill>
              </a:rPr>
              <a:t>ifnet</a:t>
            </a:r>
            <a:r>
              <a:rPr lang="en-US" sz="1800" b="1" dirty="0">
                <a:solidFill>
                  <a:srgbClr val="C00000"/>
                </a:solidFill>
              </a:rPr>
              <a:t> *</a:t>
            </a:r>
            <a:r>
              <a:rPr lang="en-US" sz="1800" b="1" dirty="0" err="1">
                <a:solidFill>
                  <a:srgbClr val="C00000"/>
                </a:solidFill>
              </a:rPr>
              <a:t>inp_txringid_ifp</a:t>
            </a:r>
            <a:r>
              <a:rPr lang="en-US" sz="1800" b="1" dirty="0" smtClean="0">
                <a:solidFill>
                  <a:srgbClr val="C00000"/>
                </a:solidFill>
              </a:rPr>
              <a:t>;</a:t>
            </a:r>
            <a:endParaRPr lang="en-US" sz="18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sz="1800" b="1" dirty="0">
                <a:solidFill>
                  <a:srgbClr val="C00000"/>
                </a:solidFill>
              </a:rPr>
              <a:t>+       </a:t>
            </a:r>
            <a:r>
              <a:rPr lang="en-US" sz="1800" b="1" dirty="0" smtClean="0">
                <a:solidFill>
                  <a:srgbClr val="C00000"/>
                </a:solidFill>
              </a:rPr>
              <a:t>	uint32_t </a:t>
            </a:r>
            <a:r>
              <a:rPr lang="en-US" sz="1800" b="1" dirty="0" err="1">
                <a:solidFill>
                  <a:srgbClr val="C00000"/>
                </a:solidFill>
              </a:rPr>
              <a:t>inp_txringid_max_rate</a:t>
            </a:r>
            <a:r>
              <a:rPr lang="en-US" sz="1800" b="1" dirty="0">
                <a:solidFill>
                  <a:srgbClr val="C00000"/>
                </a:solidFill>
              </a:rPr>
              <a:t>; </a:t>
            </a:r>
            <a:endParaRPr lang="en-US" sz="18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sz="1800" b="1" dirty="0" smtClean="0">
                <a:solidFill>
                  <a:srgbClr val="C00000"/>
                </a:solidFill>
              </a:rPr>
              <a:t>+       	uint32_t </a:t>
            </a:r>
            <a:r>
              <a:rPr lang="en-US" sz="1800" b="1" dirty="0" err="1">
                <a:solidFill>
                  <a:srgbClr val="C00000"/>
                </a:solidFill>
              </a:rPr>
              <a:t>inp_txringid</a:t>
            </a:r>
            <a:r>
              <a:rPr lang="en-US" sz="1800" b="1" dirty="0">
                <a:solidFill>
                  <a:srgbClr val="C00000"/>
                </a:solidFill>
              </a:rPr>
              <a:t>; </a:t>
            </a:r>
            <a:endParaRPr lang="en-US" sz="18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sz="1800" b="1" dirty="0" smtClean="0"/>
              <a:t>	</a:t>
            </a:r>
            <a:r>
              <a:rPr lang="en-US" sz="1800" b="1" dirty="0" smtClean="0">
                <a:solidFill>
                  <a:schemeClr val="tx1"/>
                </a:solidFill>
              </a:rPr>
              <a:t>}</a:t>
            </a:r>
            <a:endParaRPr lang="en-US" sz="1800" b="1" dirty="0">
              <a:solidFill>
                <a:schemeClr val="tx1"/>
              </a:solidFill>
            </a:endParaRPr>
          </a:p>
          <a:p>
            <a:pPr marL="582611" lvl="2" indent="0">
              <a:buNone/>
            </a:pPr>
            <a:endParaRPr lang="en-US" b="1" dirty="0" smtClean="0"/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0663" y="118486"/>
            <a:ext cx="10694024" cy="834014"/>
          </a:xfrm>
        </p:spPr>
        <p:txBody>
          <a:bodyPr/>
          <a:lstStyle/>
          <a:p>
            <a:r>
              <a:rPr lang="en-US" dirty="0"/>
              <a:t>Overview – Kernel Suggested Implementation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3311" y="1575310"/>
            <a:ext cx="4886608" cy="1846659"/>
          </a:xfrm>
          <a:prstGeom prst="rect">
            <a:avLst/>
          </a:prstGeom>
          <a:noFill/>
          <a:ln w="3175">
            <a:solidFill>
              <a:srgbClr val="DAE9B3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/>
              <a:t>sys/</a:t>
            </a:r>
            <a:r>
              <a:rPr lang="en-US" sz="1800" dirty="0" err="1"/>
              <a:t>socketvar.h</a:t>
            </a:r>
            <a:r>
              <a:rPr lang="en-US" sz="1800" dirty="0" smtClean="0"/>
              <a:t>:</a:t>
            </a:r>
          </a:p>
          <a:p>
            <a:r>
              <a:rPr lang="en-US" sz="1800" dirty="0" smtClean="0"/>
              <a:t> </a:t>
            </a:r>
            <a:endParaRPr lang="en-US" sz="1800" dirty="0"/>
          </a:p>
          <a:p>
            <a:pPr marL="0" indent="0">
              <a:buNone/>
            </a:pPr>
            <a:r>
              <a:rPr lang="en-US" sz="1800" dirty="0" err="1"/>
              <a:t>struct</a:t>
            </a:r>
            <a:r>
              <a:rPr lang="en-US" sz="1800" dirty="0"/>
              <a:t> socket {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C00000"/>
                </a:solidFill>
              </a:rPr>
              <a:t>+       	uint32_t </a:t>
            </a:r>
            <a:r>
              <a:rPr lang="en-US" sz="1800" dirty="0" err="1">
                <a:solidFill>
                  <a:srgbClr val="C00000"/>
                </a:solidFill>
              </a:rPr>
              <a:t>so_max_pacing_rate</a:t>
            </a:r>
            <a:r>
              <a:rPr lang="en-US" sz="1800" dirty="0">
                <a:solidFill>
                  <a:srgbClr val="C00000"/>
                </a:solidFill>
              </a:rPr>
              <a:t>; </a:t>
            </a:r>
          </a:p>
          <a:p>
            <a:pPr marL="0" indent="0">
              <a:buNone/>
            </a:pPr>
            <a:r>
              <a:rPr lang="en-US" sz="1800" dirty="0"/>
              <a:t>	}</a:t>
            </a: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003311" y="3854506"/>
            <a:ext cx="6442364" cy="1477328"/>
          </a:xfrm>
          <a:prstGeom prst="rect">
            <a:avLst/>
          </a:prstGeom>
          <a:noFill/>
          <a:ln w="3175">
            <a:solidFill>
              <a:srgbClr val="DAE9B3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sys/</a:t>
            </a:r>
            <a:r>
              <a:rPr lang="en-US" sz="1800" dirty="0" err="1" smtClean="0"/>
              <a:t>mbuf.h</a:t>
            </a:r>
            <a:r>
              <a:rPr lang="en-US" sz="1800" dirty="0" smtClean="0"/>
              <a:t>:</a:t>
            </a:r>
          </a:p>
          <a:p>
            <a:endParaRPr lang="en-US" sz="1800" dirty="0"/>
          </a:p>
          <a:p>
            <a:pPr marL="0" indent="0">
              <a:buNone/>
            </a:pPr>
            <a:r>
              <a:rPr lang="en-US" sz="1800" dirty="0" err="1"/>
              <a:t>struct</a:t>
            </a:r>
            <a:r>
              <a:rPr lang="en-US" sz="1800" dirty="0"/>
              <a:t> </a:t>
            </a:r>
            <a:r>
              <a:rPr lang="en-US" sz="1800" dirty="0" err="1"/>
              <a:t>mbuf</a:t>
            </a:r>
            <a:r>
              <a:rPr lang="en-US" sz="1800" dirty="0"/>
              <a:t> {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C00000"/>
                </a:solidFill>
              </a:rPr>
              <a:t>+	#define        M_HASHTYPE_TXRTLMT              </a:t>
            </a:r>
            <a:r>
              <a:rPr lang="en-US" sz="1800" dirty="0" smtClean="0">
                <a:solidFill>
                  <a:srgbClr val="C00000"/>
                </a:solidFill>
              </a:rPr>
              <a:t>11</a:t>
            </a:r>
            <a:endParaRPr lang="en-US" sz="18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sz="1800" dirty="0"/>
              <a:t>	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3311" y="5668389"/>
            <a:ext cx="8482186" cy="1477328"/>
          </a:xfrm>
          <a:prstGeom prst="rect">
            <a:avLst/>
          </a:prstGeom>
          <a:noFill/>
          <a:ln w="3175">
            <a:solidFill>
              <a:srgbClr val="DAE9B3"/>
            </a:solidFill>
          </a:ln>
        </p:spPr>
        <p:txBody>
          <a:bodyPr wrap="square" rtlCol="0">
            <a:spAutoFit/>
          </a:bodyPr>
          <a:lstStyle/>
          <a:p>
            <a:pPr marL="339725" lvl="1" indent="0"/>
            <a:r>
              <a:rPr lang="en-US" sz="1800" dirty="0" smtClean="0"/>
              <a:t>sys/sys/</a:t>
            </a:r>
            <a:r>
              <a:rPr lang="en-US" sz="1800" dirty="0" err="1" smtClean="0"/>
              <a:t>sockio.h</a:t>
            </a:r>
            <a:r>
              <a:rPr lang="en-US" sz="1800" dirty="0" smtClean="0"/>
              <a:t>:</a:t>
            </a:r>
            <a:endParaRPr lang="en-US" sz="1800" dirty="0"/>
          </a:p>
          <a:p>
            <a:pPr marL="682625" lvl="1" indent="-342900">
              <a:buFont typeface="Wingdings" panose="05000000000000000000" pitchFamily="2" charset="2"/>
              <a:buChar char="§"/>
            </a:pPr>
            <a:endParaRPr lang="en-US" sz="1800" dirty="0" smtClean="0"/>
          </a:p>
          <a:p>
            <a:pPr marL="339725" lvl="1" indent="0"/>
            <a:r>
              <a:rPr lang="en-US" sz="1800" dirty="0" smtClean="0">
                <a:solidFill>
                  <a:srgbClr val="C00000"/>
                </a:solidFill>
              </a:rPr>
              <a:t>+	#</a:t>
            </a:r>
            <a:r>
              <a:rPr lang="en-US" sz="1800" dirty="0">
                <a:solidFill>
                  <a:srgbClr val="C00000"/>
                </a:solidFill>
              </a:rPr>
              <a:t>define        SIOCARATECTL        _IOWR('</a:t>
            </a:r>
            <a:r>
              <a:rPr lang="en-US" sz="1800" dirty="0" err="1">
                <a:solidFill>
                  <a:srgbClr val="C00000"/>
                </a:solidFill>
              </a:rPr>
              <a:t>i</a:t>
            </a:r>
            <a:r>
              <a:rPr lang="en-US" sz="1800" dirty="0">
                <a:solidFill>
                  <a:srgbClr val="C00000"/>
                </a:solidFill>
              </a:rPr>
              <a:t>', 139, </a:t>
            </a:r>
            <a:r>
              <a:rPr lang="en-US" sz="1800" dirty="0" err="1">
                <a:solidFill>
                  <a:srgbClr val="C00000"/>
                </a:solidFill>
              </a:rPr>
              <a:t>struct</a:t>
            </a:r>
            <a:r>
              <a:rPr lang="en-US" sz="1800" dirty="0">
                <a:solidFill>
                  <a:srgbClr val="C00000"/>
                </a:solidFill>
              </a:rPr>
              <a:t> </a:t>
            </a:r>
            <a:r>
              <a:rPr lang="en-US" sz="1800" dirty="0" err="1">
                <a:solidFill>
                  <a:srgbClr val="C00000"/>
                </a:solidFill>
              </a:rPr>
              <a:t>ifreq_txrtlmt</a:t>
            </a:r>
            <a:r>
              <a:rPr lang="en-US" sz="1800" dirty="0">
                <a:solidFill>
                  <a:srgbClr val="C00000"/>
                </a:solidFill>
              </a:rPr>
              <a:t>) </a:t>
            </a:r>
            <a:endParaRPr lang="en-US" sz="1800" dirty="0" smtClean="0">
              <a:solidFill>
                <a:srgbClr val="C00000"/>
              </a:solidFill>
            </a:endParaRPr>
          </a:p>
          <a:p>
            <a:pPr marL="339725" lvl="1" indent="0"/>
            <a:r>
              <a:rPr lang="en-US" sz="1800" dirty="0" smtClean="0">
                <a:solidFill>
                  <a:srgbClr val="C00000"/>
                </a:solidFill>
              </a:rPr>
              <a:t>+	#</a:t>
            </a:r>
            <a:r>
              <a:rPr lang="en-US" sz="1800" dirty="0">
                <a:solidFill>
                  <a:srgbClr val="C00000"/>
                </a:solidFill>
              </a:rPr>
              <a:t>define        SIOCSRATECTL        _IOWR('</a:t>
            </a:r>
            <a:r>
              <a:rPr lang="en-US" sz="1800" dirty="0" err="1">
                <a:solidFill>
                  <a:srgbClr val="C00000"/>
                </a:solidFill>
              </a:rPr>
              <a:t>i</a:t>
            </a:r>
            <a:r>
              <a:rPr lang="en-US" sz="1800" dirty="0">
                <a:solidFill>
                  <a:srgbClr val="C00000"/>
                </a:solidFill>
              </a:rPr>
              <a:t>', 140, </a:t>
            </a:r>
            <a:r>
              <a:rPr lang="en-US" sz="1800" dirty="0" err="1">
                <a:solidFill>
                  <a:srgbClr val="C00000"/>
                </a:solidFill>
              </a:rPr>
              <a:t>struct</a:t>
            </a:r>
            <a:r>
              <a:rPr lang="en-US" sz="1800" dirty="0">
                <a:solidFill>
                  <a:srgbClr val="C00000"/>
                </a:solidFill>
              </a:rPr>
              <a:t> </a:t>
            </a:r>
            <a:r>
              <a:rPr lang="en-US" sz="1800" dirty="0" err="1">
                <a:solidFill>
                  <a:srgbClr val="C00000"/>
                </a:solidFill>
              </a:rPr>
              <a:t>ifreq_txrtlmt</a:t>
            </a:r>
            <a:r>
              <a:rPr lang="en-US" sz="1800" dirty="0">
                <a:solidFill>
                  <a:srgbClr val="C00000"/>
                </a:solidFill>
              </a:rPr>
              <a:t>) </a:t>
            </a:r>
            <a:endParaRPr lang="en-US" sz="1800" dirty="0" smtClean="0">
              <a:solidFill>
                <a:srgbClr val="C00000"/>
              </a:solidFill>
            </a:endParaRPr>
          </a:p>
          <a:p>
            <a:pPr marL="339725" lvl="1" indent="0"/>
            <a:r>
              <a:rPr lang="en-US" sz="1800" dirty="0" smtClean="0">
                <a:solidFill>
                  <a:srgbClr val="C00000"/>
                </a:solidFill>
              </a:rPr>
              <a:t>+	#</a:t>
            </a:r>
            <a:r>
              <a:rPr lang="en-US" sz="1800" dirty="0">
                <a:solidFill>
                  <a:srgbClr val="C00000"/>
                </a:solidFill>
              </a:rPr>
              <a:t>define        SIOCDRATECTL         _IOW('</a:t>
            </a:r>
            <a:r>
              <a:rPr lang="en-US" sz="1800" dirty="0" err="1">
                <a:solidFill>
                  <a:srgbClr val="C00000"/>
                </a:solidFill>
              </a:rPr>
              <a:t>i</a:t>
            </a:r>
            <a:r>
              <a:rPr lang="en-US" sz="1800" dirty="0">
                <a:solidFill>
                  <a:srgbClr val="C00000"/>
                </a:solidFill>
              </a:rPr>
              <a:t>', 141, </a:t>
            </a:r>
            <a:r>
              <a:rPr lang="en-US" sz="1800" dirty="0" err="1">
                <a:solidFill>
                  <a:srgbClr val="C00000"/>
                </a:solidFill>
              </a:rPr>
              <a:t>struct</a:t>
            </a:r>
            <a:r>
              <a:rPr lang="en-US" sz="1800" dirty="0">
                <a:solidFill>
                  <a:srgbClr val="C00000"/>
                </a:solidFill>
              </a:rPr>
              <a:t> </a:t>
            </a:r>
            <a:r>
              <a:rPr lang="en-US" sz="1800" dirty="0" err="1">
                <a:solidFill>
                  <a:srgbClr val="C00000"/>
                </a:solidFill>
              </a:rPr>
              <a:t>ifreq_txrtlmt</a:t>
            </a:r>
            <a:r>
              <a:rPr lang="en-US" sz="1800" dirty="0" smtClean="0">
                <a:solidFill>
                  <a:srgbClr val="C00000"/>
                </a:solidFill>
              </a:rPr>
              <a:t>)</a:t>
            </a:r>
            <a:endParaRPr 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29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llanoxTheme2">
  <a:themeElements>
    <a:clrScheme name="Custom 1">
      <a:dk1>
        <a:srgbClr val="000000"/>
      </a:dk1>
      <a:lt1>
        <a:srgbClr val="FFFFFF"/>
      </a:lt1>
      <a:dk2>
        <a:srgbClr val="002B60"/>
      </a:dk2>
      <a:lt2>
        <a:srgbClr val="50A1D6"/>
      </a:lt2>
      <a:accent1>
        <a:srgbClr val="00518E"/>
      </a:accent1>
      <a:accent2>
        <a:srgbClr val="5DA533"/>
      </a:accent2>
      <a:accent3>
        <a:srgbClr val="EF9314"/>
      </a:accent3>
      <a:accent4>
        <a:srgbClr val="FF5A00"/>
      </a:accent4>
      <a:accent5>
        <a:srgbClr val="E33D12"/>
      </a:accent5>
      <a:accent6>
        <a:srgbClr val="49305F"/>
      </a:accent6>
      <a:hlink>
        <a:srgbClr val="00518E"/>
      </a:hlink>
      <a:folHlink>
        <a:srgbClr val="4E5759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>
            <a:lumMod val="85000"/>
          </a:schemeClr>
        </a:solidFill>
        <a:ln>
          <a:noFill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  <a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a:style>
    </a:spDef>
    <a:lnDef>
      <a:spPr bwMode="auto">
        <a:solidFill>
          <a:schemeClr val="accent1"/>
        </a:solidFill>
        <a:ln w="12700" cap="flat" cmpd="sng" algn="ctr">
          <a:solidFill>
            <a:schemeClr val="accent1">
              <a:lumMod val="75000"/>
            </a:schemeClr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>
        <a:noFill/>
      </a:spPr>
      <a:bodyPr wrap="square" lIns="0" tIns="0" rIns="0" bIns="0" rtlCol="0" anchor="ctr" anchorCtr="0">
        <a:spAutoFit/>
      </a:bodyPr>
      <a:lstStyle>
        <a:defPPr algn="ctr">
          <a:defRPr sz="1200" b="0" dirty="0"/>
        </a:defPPr>
      </a:lstStyle>
    </a:txDef>
  </a:objectDefaults>
  <a:extraClrSchemeLst>
    <a:extraClrScheme>
      <a:clrScheme name="mlnx_new_temp_2009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lnx_new_temp_2009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lnx_new_temp_2009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lnx_new_temp_2009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lnx_new_temp_2009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lnx_new_temp_2009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lnx_new_temp_2009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lnx_new_temp_2009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lnx_new_temp_2009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lnx_new_temp_2009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lnx_new_temp_2009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lnx_new_temp_2009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lnx_new_temp_2009 13">
        <a:dk1>
          <a:srgbClr val="000000"/>
        </a:dk1>
        <a:lt1>
          <a:srgbClr val="FFFFFF"/>
        </a:lt1>
        <a:dk2>
          <a:srgbClr val="000066"/>
        </a:dk2>
        <a:lt2>
          <a:srgbClr val="000000"/>
        </a:lt2>
        <a:accent1>
          <a:srgbClr val="000066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AB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lnx_new_temp_2009 14">
        <a:dk1>
          <a:srgbClr val="000000"/>
        </a:dk1>
        <a:lt1>
          <a:srgbClr val="FFFFFF"/>
        </a:lt1>
        <a:dk2>
          <a:srgbClr val="000066"/>
        </a:dk2>
        <a:lt2>
          <a:srgbClr val="000000"/>
        </a:lt2>
        <a:accent1>
          <a:srgbClr val="000066"/>
        </a:accent1>
        <a:accent2>
          <a:srgbClr val="FF9933"/>
        </a:accent2>
        <a:accent3>
          <a:srgbClr val="FFFFFF"/>
        </a:accent3>
        <a:accent4>
          <a:srgbClr val="000000"/>
        </a:accent4>
        <a:accent5>
          <a:srgbClr val="AAAAB8"/>
        </a:accent5>
        <a:accent6>
          <a:srgbClr val="E78A2D"/>
        </a:accent6>
        <a:hlink>
          <a:srgbClr val="4D4D4D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FCCA7B91F784499C61C36915354D9" ma:contentTypeVersion="5" ma:contentTypeDescription="Create a new document." ma:contentTypeScope="" ma:versionID="5ee6602c00f78c6fb782bcc8fb4c96cc">
  <xsd:schema xmlns:xsd="http://www.w3.org/2001/XMLSchema" xmlns:xs="http://www.w3.org/2001/XMLSchema" xmlns:p="http://schemas.microsoft.com/office/2006/metadata/properties" xmlns:ns2="7fe58ccc-c805-4973-b5c1-cce5d2b7d596" targetNamespace="http://schemas.microsoft.com/office/2006/metadata/properties" ma:root="true" ma:fieldsID="ea1bf888e4dc0bb6d497d3263f41b9fd" ns2:_="">
    <xsd:import namespace="7fe58ccc-c805-4973-b5c1-cce5d2b7d596"/>
    <xsd:element name="properties">
      <xsd:complexType>
        <xsd:sequence>
          <xsd:element name="documentManagement">
            <xsd:complexType>
              <xsd:all>
                <xsd:element ref="ns2:Order0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e58ccc-c805-4973-b5c1-cce5d2b7d596" elementFormDefault="qualified">
    <xsd:import namespace="http://schemas.microsoft.com/office/2006/documentManagement/types"/>
    <xsd:import namespace="http://schemas.microsoft.com/office/infopath/2007/PartnerControls"/>
    <xsd:element name="Order0" ma:index="4" nillable="true" ma:displayName="Order" ma:decimals="1" ma:indexed="true" ma:internalName="Order0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5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Order0 xmlns="7fe58ccc-c805-4973-b5c1-cce5d2b7d596">1</Order0>
  </documentManagement>
</p:properties>
</file>

<file path=customXml/itemProps1.xml><?xml version="1.0" encoding="utf-8"?>
<ds:datastoreItem xmlns:ds="http://schemas.openxmlformats.org/officeDocument/2006/customXml" ds:itemID="{73E0464F-3A50-4FF2-8488-34AFA64334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e58ccc-c805-4973-b5c1-cce5d2b7d59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E117725-7844-4D54-9562-47FD3E7AE5A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025844-E1B7-41CF-83BC-8E26C162966B}">
  <ds:schemaRefs>
    <ds:schemaRef ds:uri="http://purl.org/dc/terms/"/>
    <ds:schemaRef ds:uri="http://purl.org/dc/dcmitype/"/>
    <ds:schemaRef ds:uri="http://schemas.openxmlformats.org/package/2006/metadata/core-properties"/>
    <ds:schemaRef ds:uri="7fe58ccc-c805-4973-b5c1-cce5d2b7d596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23996</TotalTime>
  <Words>534</Words>
  <Application>Microsoft Office PowerPoint</Application>
  <PresentationFormat>Custom</PresentationFormat>
  <Paragraphs>152</Paragraphs>
  <Slides>13</Slides>
  <Notes>1</Notes>
  <HiddenSlides>1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ＭＳ Ｐゴシック</vt:lpstr>
      <vt:lpstr>Arial</vt:lpstr>
      <vt:lpstr>Arial Narrow Bold</vt:lpstr>
      <vt:lpstr>Lucida Grande</vt:lpstr>
      <vt:lpstr>Wingdings</vt:lpstr>
      <vt:lpstr>MellanoxTheme2</vt:lpstr>
      <vt:lpstr>Packet Pacing Essentials</vt:lpstr>
      <vt:lpstr>About me…</vt:lpstr>
      <vt:lpstr>Agenda</vt:lpstr>
      <vt:lpstr>Introduction - What is Packet Pacing?</vt:lpstr>
      <vt:lpstr>Overview – Main Flow</vt:lpstr>
      <vt:lpstr>Overview – Kernel Suggested Implementation</vt:lpstr>
      <vt:lpstr>Kernel main changes summary</vt:lpstr>
      <vt:lpstr>Design Principles</vt:lpstr>
      <vt:lpstr>Mellanox Driver Highlights – quick overview </vt:lpstr>
      <vt:lpstr>Mellanox Driver Highlights – a few numbers </vt:lpstr>
      <vt:lpstr>Comments and questions</vt:lpstr>
      <vt:lpstr>PowerPoint Presentation</vt:lpstr>
      <vt:lpstr>Overview – Kernel Suggested Implementation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- Confidential (default)</dc:title>
  <dc:creator>Patricia Hill</dc:creator>
  <cp:lastModifiedBy>Oded Shanoon</cp:lastModifiedBy>
  <cp:revision>1781</cp:revision>
  <cp:lastPrinted>2012-11-12T23:29:59Z</cp:lastPrinted>
  <dcterms:created xsi:type="dcterms:W3CDTF">2011-02-19T01:27:26Z</dcterms:created>
  <dcterms:modified xsi:type="dcterms:W3CDTF">2016-06-10T15:53:45Z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0x010100E20FCCA7B91F784499C61C36915354D9</vt:lpwstr>
  </property>
</Properties>
</file>