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6"/>
  </p:notesMasterIdLst>
  <p:sldIdLst>
    <p:sldId id="256" r:id="rId5"/>
    <p:sldId id="341" r:id="rId6"/>
    <p:sldId id="343" r:id="rId7"/>
    <p:sldId id="342" r:id="rId8"/>
    <p:sldId id="366" r:id="rId9"/>
    <p:sldId id="365" r:id="rId10"/>
    <p:sldId id="371" r:id="rId11"/>
    <p:sldId id="347" r:id="rId12"/>
    <p:sldId id="367" r:id="rId13"/>
    <p:sldId id="359" r:id="rId14"/>
    <p:sldId id="360" r:id="rId15"/>
    <p:sldId id="361" r:id="rId16"/>
    <p:sldId id="355" r:id="rId17"/>
    <p:sldId id="364" r:id="rId18"/>
    <p:sldId id="380" r:id="rId19"/>
    <p:sldId id="381" r:id="rId20"/>
    <p:sldId id="384" r:id="rId21"/>
    <p:sldId id="385" r:id="rId22"/>
    <p:sldId id="382" r:id="rId23"/>
    <p:sldId id="386" r:id="rId24"/>
    <p:sldId id="388" r:id="rId25"/>
    <p:sldId id="387" r:id="rId26"/>
    <p:sldId id="389" r:id="rId27"/>
    <p:sldId id="363" r:id="rId28"/>
    <p:sldId id="390" r:id="rId29"/>
    <p:sldId id="393" r:id="rId30"/>
    <p:sldId id="391" r:id="rId31"/>
    <p:sldId id="392" r:id="rId32"/>
    <p:sldId id="394" r:id="rId33"/>
    <p:sldId id="400" r:id="rId34"/>
    <p:sldId id="373" r:id="rId35"/>
    <p:sldId id="374" r:id="rId36"/>
    <p:sldId id="375" r:id="rId37"/>
    <p:sldId id="376" r:id="rId38"/>
    <p:sldId id="377" r:id="rId39"/>
    <p:sldId id="378" r:id="rId40"/>
    <p:sldId id="379" r:id="rId41"/>
    <p:sldId id="395" r:id="rId42"/>
    <p:sldId id="399" r:id="rId43"/>
    <p:sldId id="396" r:id="rId44"/>
    <p:sldId id="398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26" autoAdjust="0"/>
    <p:restoredTop sz="94645" autoAdjust="0"/>
  </p:normalViewPr>
  <p:slideViewPr>
    <p:cSldViewPr snapToGrid="0">
      <p:cViewPr>
        <p:scale>
          <a:sx n="150" d="100"/>
          <a:sy n="150" d="100"/>
        </p:scale>
        <p:origin x="-1176" y="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6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1 Thread Performance Results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Sheet1!$D$4</c:f>
              <c:strCache>
                <c:ptCount val="1"/>
                <c:pt idx="0">
                  <c:v>Before</c:v>
                </c:pt>
              </c:strCache>
            </c:strRef>
          </c:tx>
          <c:invertIfNegative val="0"/>
          <c:cat>
            <c:strRef>
              <c:f>Sheet1!$B$5:$C$9</c:f>
              <c:strCache>
                <c:ptCount val="5"/>
                <c:pt idx="0">
                  <c:v>Aligned 128K Sequential Write (MB/s)</c:v>
                </c:pt>
                <c:pt idx="1">
                  <c:v>Aligned 16K Sequential Write (MB/s)</c:v>
                </c:pt>
                <c:pt idx="2">
                  <c:v>Unaligned 128K Sequential Write (MB/s)</c:v>
                </c:pt>
                <c:pt idx="3">
                  <c:v>16K Random Write (IOPS)</c:v>
                </c:pt>
                <c:pt idx="4">
                  <c:v>16K Random Read (IOPS)</c:v>
                </c:pt>
              </c:strCache>
            </c:strRef>
          </c:cat>
          <c:val>
            <c:numRef>
              <c:f>Sheet1!$D$5:$D$9</c:f>
              <c:numCache>
                <c:formatCode>General</c:formatCode>
                <c:ptCount val="5"/>
                <c:pt idx="0">
                  <c:v>140.206</c:v>
                </c:pt>
                <c:pt idx="1">
                  <c:v>41.072</c:v>
                </c:pt>
                <c:pt idx="2">
                  <c:v>47.105</c:v>
                </c:pt>
                <c:pt idx="3">
                  <c:v>113.0</c:v>
                </c:pt>
                <c:pt idx="4">
                  <c:v>131.0</c:v>
                </c:pt>
              </c:numCache>
            </c:numRef>
          </c:val>
        </c:ser>
        <c:ser>
          <c:idx val="1"/>
          <c:order val="1"/>
          <c:tx>
            <c:strRef>
              <c:f>Sheet1!$E$4</c:f>
              <c:strCache>
                <c:ptCount val="1"/>
                <c:pt idx="0">
                  <c:v>After</c:v>
                </c:pt>
              </c:strCache>
            </c:strRef>
          </c:tx>
          <c:invertIfNegative val="0"/>
          <c:cat>
            <c:strRef>
              <c:f>Sheet1!$B$5:$C$9</c:f>
              <c:strCache>
                <c:ptCount val="5"/>
                <c:pt idx="0">
                  <c:v>Aligned 128K Sequential Write (MB/s)</c:v>
                </c:pt>
                <c:pt idx="1">
                  <c:v>Aligned 16K Sequential Write (MB/s)</c:v>
                </c:pt>
                <c:pt idx="2">
                  <c:v>Unaligned 128K Sequential Write (MB/s)</c:v>
                </c:pt>
                <c:pt idx="3">
                  <c:v>16K Random Write (IOPS)</c:v>
                </c:pt>
                <c:pt idx="4">
                  <c:v>16K Random Read (IOPS)</c:v>
                </c:pt>
              </c:strCache>
            </c:strRef>
          </c:cat>
          <c:val>
            <c:numRef>
              <c:f>Sheet1!$E$5:$E$9</c:f>
              <c:numCache>
                <c:formatCode>General</c:formatCode>
                <c:ptCount val="5"/>
                <c:pt idx="0">
                  <c:v>152.359</c:v>
                </c:pt>
                <c:pt idx="1">
                  <c:v>139.393</c:v>
                </c:pt>
                <c:pt idx="2">
                  <c:v>153.027</c:v>
                </c:pt>
                <c:pt idx="3">
                  <c:v>401.0</c:v>
                </c:pt>
                <c:pt idx="4">
                  <c:v>137.0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-2063018136"/>
        <c:axId val="-2062979656"/>
      </c:barChart>
      <c:catAx>
        <c:axId val="-2063018136"/>
        <c:scaling>
          <c:orientation val="minMax"/>
        </c:scaling>
        <c:delete val="0"/>
        <c:axPos val="b"/>
        <c:majorTickMark val="none"/>
        <c:minorTickMark val="none"/>
        <c:tickLblPos val="nextTo"/>
        <c:crossAx val="-2062979656"/>
        <c:crosses val="autoZero"/>
        <c:auto val="1"/>
        <c:lblAlgn val="ctr"/>
        <c:lblOffset val="100"/>
        <c:noMultiLvlLbl val="0"/>
      </c:catAx>
      <c:valAx>
        <c:axId val="-206297965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-206301813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10 Thread Performance Results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Sheet1!$L$4</c:f>
              <c:strCache>
                <c:ptCount val="1"/>
                <c:pt idx="0">
                  <c:v>Before</c:v>
                </c:pt>
              </c:strCache>
            </c:strRef>
          </c:tx>
          <c:invertIfNegative val="0"/>
          <c:cat>
            <c:strRef>
              <c:f>Sheet1!$I$5:$K$9</c:f>
              <c:strCache>
                <c:ptCount val="5"/>
                <c:pt idx="0">
                  <c:v>Aligned 128K Sequential Write (MB/s)</c:v>
                </c:pt>
                <c:pt idx="1">
                  <c:v>Aligned 16K Sequential Write (MB/s)</c:v>
                </c:pt>
                <c:pt idx="2">
                  <c:v>Unaligned 128K Sequential Write (MB/s)</c:v>
                </c:pt>
                <c:pt idx="3">
                  <c:v>16K Random Write (IOPS)</c:v>
                </c:pt>
                <c:pt idx="4">
                  <c:v>16K Random Read (IOPS)</c:v>
                </c:pt>
              </c:strCache>
            </c:strRef>
          </c:cat>
          <c:val>
            <c:numRef>
              <c:f>Sheet1!$L$5:$L$9</c:f>
              <c:numCache>
                <c:formatCode>General</c:formatCode>
                <c:ptCount val="5"/>
                <c:pt idx="0">
                  <c:v>151.439</c:v>
                </c:pt>
                <c:pt idx="1">
                  <c:v>35.286</c:v>
                </c:pt>
                <c:pt idx="2">
                  <c:v>29.182</c:v>
                </c:pt>
                <c:pt idx="3">
                  <c:v>119.0</c:v>
                </c:pt>
                <c:pt idx="4">
                  <c:v>136.0</c:v>
                </c:pt>
              </c:numCache>
            </c:numRef>
          </c:val>
        </c:ser>
        <c:ser>
          <c:idx val="1"/>
          <c:order val="1"/>
          <c:tx>
            <c:strRef>
              <c:f>Sheet1!$M$4</c:f>
              <c:strCache>
                <c:ptCount val="1"/>
                <c:pt idx="0">
                  <c:v>After</c:v>
                </c:pt>
              </c:strCache>
            </c:strRef>
          </c:tx>
          <c:invertIfNegative val="0"/>
          <c:cat>
            <c:strRef>
              <c:f>Sheet1!$I$5:$K$9</c:f>
              <c:strCache>
                <c:ptCount val="5"/>
                <c:pt idx="0">
                  <c:v>Aligned 128K Sequential Write (MB/s)</c:v>
                </c:pt>
                <c:pt idx="1">
                  <c:v>Aligned 16K Sequential Write (MB/s)</c:v>
                </c:pt>
                <c:pt idx="2">
                  <c:v>Unaligned 128K Sequential Write (MB/s)</c:v>
                </c:pt>
                <c:pt idx="3">
                  <c:v>16K Random Write (IOPS)</c:v>
                </c:pt>
                <c:pt idx="4">
                  <c:v>16K Random Read (IOPS)</c:v>
                </c:pt>
              </c:strCache>
            </c:strRef>
          </c:cat>
          <c:val>
            <c:numRef>
              <c:f>Sheet1!$M$5:$M$9</c:f>
              <c:numCache>
                <c:formatCode>General</c:formatCode>
                <c:ptCount val="5"/>
                <c:pt idx="0">
                  <c:v>159.975</c:v>
                </c:pt>
                <c:pt idx="1">
                  <c:v>77.318</c:v>
                </c:pt>
                <c:pt idx="2">
                  <c:v>142.785</c:v>
                </c:pt>
                <c:pt idx="3">
                  <c:v>320.0</c:v>
                </c:pt>
                <c:pt idx="4">
                  <c:v>377.0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-2063597384"/>
        <c:axId val="-2075036456"/>
      </c:barChart>
      <c:catAx>
        <c:axId val="-2063597384"/>
        <c:scaling>
          <c:orientation val="minMax"/>
        </c:scaling>
        <c:delete val="0"/>
        <c:axPos val="b"/>
        <c:majorTickMark val="none"/>
        <c:minorTickMark val="none"/>
        <c:tickLblPos val="nextTo"/>
        <c:crossAx val="-2075036456"/>
        <c:crosses val="autoZero"/>
        <c:auto val="1"/>
        <c:lblAlgn val="ctr"/>
        <c:lblOffset val="100"/>
        <c:noMultiLvlLbl val="0"/>
      </c:catAx>
      <c:valAx>
        <c:axId val="-207503645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-20635973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8D6CE-0217-4D5B-93CF-5C5403BA575A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2BA9E6-9EF3-4188-8AE2-4E3BA28C6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7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7425"/>
            <a:ext cx="7772400" cy="1470025"/>
          </a:xfrm>
        </p:spPr>
        <p:txBody>
          <a:bodyPr/>
          <a:lstStyle>
            <a:lvl1pPr>
              <a:defRPr b="0" cap="none" spc="0">
                <a:ln w="18415" cmpd="sng">
                  <a:noFill/>
                  <a:prstDash val="solid"/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yriad Pro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Myriad Pro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3BF7-DFBA-442B-AD1D-520A45B13ADF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474FF-F4C1-4ED4-AF39-5C7F178F5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7425"/>
            <a:ext cx="7772400" cy="1470025"/>
          </a:xfrm>
        </p:spPr>
        <p:txBody>
          <a:bodyPr/>
          <a:lstStyle>
            <a:lvl1pPr>
              <a:defRPr b="0" cap="none" spc="0">
                <a:ln w="18415" cmpd="sng">
                  <a:noFill/>
                  <a:prstDash val="solid"/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yriad Pro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Myriad Pro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3BF7-DFBA-442B-AD1D-520A45B13ADF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474FF-F4C1-4ED4-AF39-5C7F178F5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3BF7-DFBA-442B-AD1D-520A45B13ADF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474FF-F4C1-4ED4-AF39-5C7F178F5B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987425"/>
            <a:ext cx="7772400" cy="1470025"/>
          </a:xfrm>
        </p:spPr>
        <p:txBody>
          <a:bodyPr/>
          <a:lstStyle>
            <a:lvl1pPr>
              <a:defRPr b="0" cap="none" spc="0">
                <a:ln w="18415" cmpd="sng">
                  <a:noFill/>
                  <a:prstDash val="solid"/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yriad Pro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Myriad Pro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>
            <a:lvl1pPr>
              <a:defRPr sz="2800">
                <a:latin typeface="Myriad Pro" pitchFamily="34" charset="0"/>
              </a:defRPr>
            </a:lvl1pPr>
            <a:lvl2pPr>
              <a:defRPr sz="2400">
                <a:latin typeface="Myriad Pro" pitchFamily="34" charset="0"/>
              </a:defRPr>
            </a:lvl2pPr>
            <a:lvl3pPr>
              <a:defRPr sz="2000">
                <a:latin typeface="Myriad Pro" pitchFamily="34" charset="0"/>
              </a:defRPr>
            </a:lvl3pPr>
            <a:lvl4pPr>
              <a:defRPr sz="1800">
                <a:latin typeface="Myriad Pro" pitchFamily="34" charset="0"/>
              </a:defRPr>
            </a:lvl4pPr>
            <a:lvl5pPr>
              <a:defRPr sz="1600">
                <a:latin typeface="Myriad Pro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3BF7-DFBA-442B-AD1D-520A45B13ADF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474FF-F4C1-4ED4-AF39-5C7F178F5B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685800"/>
            <a:ext cx="7772400" cy="609600"/>
          </a:xfrm>
        </p:spPr>
        <p:txBody>
          <a:bodyPr>
            <a:normAutofit/>
          </a:bodyPr>
          <a:lstStyle>
            <a:lvl1pPr algn="l">
              <a:defRPr sz="3600" b="0" cap="none" spc="0">
                <a:ln w="18415" cmpd="sng">
                  <a:noFill/>
                  <a:prstDash val="solid"/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yriad Pro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027237"/>
            <a:ext cx="4038600" cy="4525963"/>
          </a:xfrm>
        </p:spPr>
        <p:txBody>
          <a:bodyPr/>
          <a:lstStyle>
            <a:lvl1pPr>
              <a:defRPr sz="2800">
                <a:latin typeface="Myriad Pro" pitchFamily="34" charset="0"/>
              </a:defRPr>
            </a:lvl1pPr>
            <a:lvl2pPr>
              <a:defRPr sz="2400">
                <a:latin typeface="Myriad Pro" pitchFamily="34" charset="0"/>
              </a:defRPr>
            </a:lvl2pPr>
            <a:lvl3pPr>
              <a:defRPr sz="2000">
                <a:latin typeface="Myriad Pro" pitchFamily="34" charset="0"/>
              </a:defRPr>
            </a:lvl3pPr>
            <a:lvl4pPr>
              <a:defRPr sz="1800">
                <a:latin typeface="Myriad Pro" pitchFamily="34" charset="0"/>
              </a:defRPr>
            </a:lvl4pPr>
            <a:lvl5pPr>
              <a:defRPr sz="1800">
                <a:latin typeface="Myriad Pro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2027237"/>
            <a:ext cx="4038600" cy="4525963"/>
          </a:xfrm>
        </p:spPr>
        <p:txBody>
          <a:bodyPr/>
          <a:lstStyle>
            <a:lvl1pPr>
              <a:defRPr sz="2800">
                <a:latin typeface="Myriad Pro" pitchFamily="34" charset="0"/>
              </a:defRPr>
            </a:lvl1pPr>
            <a:lvl2pPr>
              <a:defRPr sz="2400">
                <a:latin typeface="Myriad Pro" pitchFamily="34" charset="0"/>
              </a:defRPr>
            </a:lvl2pPr>
            <a:lvl3pPr>
              <a:defRPr sz="2000">
                <a:latin typeface="Myriad Pro" pitchFamily="34" charset="0"/>
              </a:defRPr>
            </a:lvl3pPr>
            <a:lvl4pPr>
              <a:defRPr sz="1800">
                <a:latin typeface="Myriad Pro" pitchFamily="34" charset="0"/>
              </a:defRPr>
            </a:lvl4pPr>
            <a:lvl5pPr>
              <a:defRPr sz="1800">
                <a:latin typeface="Myriad Pro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3BF7-DFBA-442B-AD1D-520A45B13ADF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474FF-F4C1-4ED4-AF39-5C7F178F5B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57200" y="685800"/>
            <a:ext cx="7772400" cy="609600"/>
          </a:xfrm>
        </p:spPr>
        <p:txBody>
          <a:bodyPr>
            <a:normAutofit/>
          </a:bodyPr>
          <a:lstStyle>
            <a:lvl1pPr algn="l">
              <a:defRPr sz="3600" b="0" cap="none" spc="0">
                <a:ln w="18415" cmpd="sng">
                  <a:noFill/>
                  <a:prstDash val="solid"/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yriad Pro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13BF7-DFBA-442B-AD1D-520A45B13ADF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474FF-F4C1-4ED4-AF39-5C7F178F5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3" r:id="rId3"/>
    <p:sldLayoutId id="2147483650" r:id="rId4"/>
    <p:sldLayoutId id="2147483652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504360"/>
            <a:ext cx="84582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Optimizing ZFS for Block Storage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57200" y="1798560"/>
            <a:ext cx="7772400" cy="1752600"/>
          </a:xfrm>
        </p:spPr>
        <p:txBody>
          <a:bodyPr/>
          <a:lstStyle/>
          <a:p>
            <a:r>
              <a:rPr lang="en-US" dirty="0" smtClean="0"/>
              <a:t>Will Andrews, Justin Gibbs</a:t>
            </a:r>
          </a:p>
          <a:p>
            <a:r>
              <a:rPr lang="en-US" dirty="0" smtClean="0"/>
              <a:t>Spectra Logic Corporation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Performance 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234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9987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400" dirty="0" smtClean="0"/>
              <a:t>When we write an existing block, we must mark it dirty…</a:t>
            </a:r>
          </a:p>
          <a:p>
            <a:pPr marL="0" indent="0">
              <a:buNone/>
            </a:pPr>
            <a:endParaRPr lang="en-US" sz="33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3300" dirty="0" smtClean="0">
                <a:latin typeface="Consolas"/>
                <a:cs typeface="Consolas"/>
              </a:rPr>
              <a:t>void</a:t>
            </a:r>
            <a:endParaRPr lang="en-US" sz="33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3300" dirty="0" err="1">
                <a:latin typeface="Consolas"/>
                <a:cs typeface="Consolas"/>
              </a:rPr>
              <a:t>dbuf_will_dirty</a:t>
            </a:r>
            <a:r>
              <a:rPr lang="en-US" sz="3300" dirty="0">
                <a:latin typeface="Consolas"/>
                <a:cs typeface="Consolas"/>
              </a:rPr>
              <a:t>(</a:t>
            </a:r>
            <a:r>
              <a:rPr lang="en-US" sz="3300" dirty="0" err="1">
                <a:latin typeface="Consolas"/>
                <a:cs typeface="Consolas"/>
              </a:rPr>
              <a:t>dmu_buf_impl_t</a:t>
            </a:r>
            <a:r>
              <a:rPr lang="en-US" sz="3300" dirty="0">
                <a:latin typeface="Consolas"/>
                <a:cs typeface="Consolas"/>
              </a:rPr>
              <a:t> *</a:t>
            </a:r>
            <a:r>
              <a:rPr lang="en-US" sz="3300" dirty="0" err="1">
                <a:latin typeface="Consolas"/>
                <a:cs typeface="Consolas"/>
              </a:rPr>
              <a:t>db</a:t>
            </a:r>
            <a:r>
              <a:rPr lang="en-US" sz="3300" dirty="0">
                <a:latin typeface="Consolas"/>
                <a:cs typeface="Consolas"/>
              </a:rPr>
              <a:t>, </a:t>
            </a:r>
            <a:r>
              <a:rPr lang="en-US" sz="3300" dirty="0" err="1">
                <a:latin typeface="Consolas"/>
                <a:cs typeface="Consolas"/>
              </a:rPr>
              <a:t>dmu_tx_t</a:t>
            </a:r>
            <a:r>
              <a:rPr lang="en-US" sz="3300" dirty="0">
                <a:latin typeface="Consolas"/>
                <a:cs typeface="Consolas"/>
              </a:rPr>
              <a:t> *</a:t>
            </a:r>
            <a:r>
              <a:rPr lang="en-US" sz="3300" dirty="0" err="1">
                <a:latin typeface="Consolas"/>
                <a:cs typeface="Consolas"/>
              </a:rPr>
              <a:t>tx</a:t>
            </a:r>
            <a:r>
              <a:rPr lang="en-US" sz="3300" dirty="0">
                <a:latin typeface="Consolas"/>
                <a:cs typeface="Consolas"/>
              </a:rPr>
              <a:t>)</a:t>
            </a:r>
          </a:p>
          <a:p>
            <a:pPr marL="0" indent="0">
              <a:buNone/>
            </a:pPr>
            <a:r>
              <a:rPr lang="en-US" sz="3300" dirty="0">
                <a:latin typeface="Consolas"/>
                <a:cs typeface="Consolas"/>
              </a:rPr>
              <a:t>{</a:t>
            </a:r>
          </a:p>
          <a:p>
            <a:pPr marL="0" indent="0">
              <a:buNone/>
            </a:pPr>
            <a:r>
              <a:rPr lang="en-US" sz="3300" dirty="0">
                <a:latin typeface="Consolas"/>
                <a:cs typeface="Consolas"/>
              </a:rPr>
              <a:t>        </a:t>
            </a:r>
            <a:r>
              <a:rPr lang="en-US" sz="3300" dirty="0" err="1">
                <a:latin typeface="Consolas"/>
                <a:cs typeface="Consolas"/>
              </a:rPr>
              <a:t>int</a:t>
            </a:r>
            <a:r>
              <a:rPr lang="en-US" sz="3300" dirty="0">
                <a:latin typeface="Consolas"/>
                <a:cs typeface="Consolas"/>
              </a:rPr>
              <a:t> </a:t>
            </a:r>
            <a:r>
              <a:rPr lang="en-US" sz="3300" dirty="0" err="1">
                <a:latin typeface="Consolas"/>
                <a:cs typeface="Consolas"/>
              </a:rPr>
              <a:t>rf</a:t>
            </a:r>
            <a:r>
              <a:rPr lang="en-US" sz="3300" dirty="0">
                <a:latin typeface="Consolas"/>
                <a:cs typeface="Consolas"/>
              </a:rPr>
              <a:t> = DB_RF_MUST_SUCCEED | DB_RF_NOPREFETCH;</a:t>
            </a:r>
          </a:p>
          <a:p>
            <a:pPr marL="0" indent="0">
              <a:buNone/>
            </a:pPr>
            <a:endParaRPr lang="en-US" sz="33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3300" dirty="0">
                <a:latin typeface="Consolas"/>
                <a:cs typeface="Consolas"/>
              </a:rPr>
              <a:t>        ASSERT(</a:t>
            </a:r>
            <a:r>
              <a:rPr lang="en-US" sz="3300" dirty="0" err="1">
                <a:latin typeface="Consolas"/>
                <a:cs typeface="Consolas"/>
              </a:rPr>
              <a:t>tx</a:t>
            </a:r>
            <a:r>
              <a:rPr lang="en-US" sz="3300" dirty="0">
                <a:latin typeface="Consolas"/>
                <a:cs typeface="Consolas"/>
              </a:rPr>
              <a:t>-&gt;</a:t>
            </a:r>
            <a:r>
              <a:rPr lang="en-US" sz="3300" dirty="0" err="1">
                <a:latin typeface="Consolas"/>
                <a:cs typeface="Consolas"/>
              </a:rPr>
              <a:t>tx_txg</a:t>
            </a:r>
            <a:r>
              <a:rPr lang="en-US" sz="3300" dirty="0">
                <a:latin typeface="Consolas"/>
                <a:cs typeface="Consolas"/>
              </a:rPr>
              <a:t> != 0);</a:t>
            </a:r>
          </a:p>
          <a:p>
            <a:pPr marL="0" indent="0">
              <a:buNone/>
            </a:pPr>
            <a:r>
              <a:rPr lang="en-US" sz="3300" dirty="0">
                <a:latin typeface="Consolas"/>
                <a:cs typeface="Consolas"/>
              </a:rPr>
              <a:t>        ASSERT(!</a:t>
            </a:r>
            <a:r>
              <a:rPr lang="en-US" sz="3300" dirty="0" err="1">
                <a:latin typeface="Consolas"/>
                <a:cs typeface="Consolas"/>
              </a:rPr>
              <a:t>refcount_is_zero</a:t>
            </a:r>
            <a:r>
              <a:rPr lang="en-US" sz="3300" dirty="0">
                <a:latin typeface="Consolas"/>
                <a:cs typeface="Consolas"/>
              </a:rPr>
              <a:t>(&amp;</a:t>
            </a:r>
            <a:r>
              <a:rPr lang="en-US" sz="3300" dirty="0" err="1">
                <a:latin typeface="Consolas"/>
                <a:cs typeface="Consolas"/>
              </a:rPr>
              <a:t>db</a:t>
            </a:r>
            <a:r>
              <a:rPr lang="en-US" sz="3300" dirty="0">
                <a:latin typeface="Consolas"/>
                <a:cs typeface="Consolas"/>
              </a:rPr>
              <a:t>-&gt;</a:t>
            </a:r>
            <a:r>
              <a:rPr lang="en-US" sz="3300" dirty="0" err="1">
                <a:latin typeface="Consolas"/>
                <a:cs typeface="Consolas"/>
              </a:rPr>
              <a:t>db_holds</a:t>
            </a:r>
            <a:r>
              <a:rPr lang="en-US" sz="3300" dirty="0">
                <a:latin typeface="Consolas"/>
                <a:cs typeface="Consolas"/>
              </a:rPr>
              <a:t>));</a:t>
            </a:r>
          </a:p>
          <a:p>
            <a:pPr marL="0" indent="0">
              <a:buNone/>
            </a:pPr>
            <a:endParaRPr lang="en-US" sz="33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3300" dirty="0">
                <a:latin typeface="Consolas"/>
                <a:cs typeface="Consolas"/>
              </a:rPr>
              <a:t>        DB_DNODE_ENTER(</a:t>
            </a:r>
            <a:r>
              <a:rPr lang="en-US" sz="3300" dirty="0" err="1">
                <a:latin typeface="Consolas"/>
                <a:cs typeface="Consolas"/>
              </a:rPr>
              <a:t>db</a:t>
            </a:r>
            <a:r>
              <a:rPr lang="en-US" sz="3300" dirty="0">
                <a:latin typeface="Consolas"/>
                <a:cs typeface="Consolas"/>
              </a:rPr>
              <a:t>);</a:t>
            </a:r>
          </a:p>
          <a:p>
            <a:pPr marL="0" indent="0">
              <a:buNone/>
            </a:pPr>
            <a:r>
              <a:rPr lang="en-US" sz="3300" dirty="0">
                <a:latin typeface="Consolas"/>
                <a:cs typeface="Consolas"/>
              </a:rPr>
              <a:t>        if (RW_WRITE_HELD(&amp;DB_DNODE(</a:t>
            </a:r>
            <a:r>
              <a:rPr lang="en-US" sz="3300" dirty="0" err="1">
                <a:latin typeface="Consolas"/>
                <a:cs typeface="Consolas"/>
              </a:rPr>
              <a:t>db</a:t>
            </a:r>
            <a:r>
              <a:rPr lang="en-US" sz="3300" dirty="0">
                <a:latin typeface="Consolas"/>
                <a:cs typeface="Consolas"/>
              </a:rPr>
              <a:t>)-&gt;</a:t>
            </a:r>
            <a:r>
              <a:rPr lang="en-US" sz="3300" dirty="0" err="1">
                <a:latin typeface="Consolas"/>
                <a:cs typeface="Consolas"/>
              </a:rPr>
              <a:t>dn_struct_rwlock</a:t>
            </a:r>
            <a:r>
              <a:rPr lang="en-US" sz="3300" dirty="0">
                <a:latin typeface="Consolas"/>
                <a:cs typeface="Consolas"/>
              </a:rPr>
              <a:t>))</a:t>
            </a:r>
          </a:p>
          <a:p>
            <a:pPr marL="0" indent="0">
              <a:buNone/>
            </a:pPr>
            <a:r>
              <a:rPr lang="en-US" sz="3300" dirty="0">
                <a:latin typeface="Consolas"/>
                <a:cs typeface="Consolas"/>
              </a:rPr>
              <a:t>                </a:t>
            </a:r>
            <a:r>
              <a:rPr lang="en-US" sz="3300" dirty="0" err="1">
                <a:latin typeface="Consolas"/>
                <a:cs typeface="Consolas"/>
              </a:rPr>
              <a:t>rf</a:t>
            </a:r>
            <a:r>
              <a:rPr lang="en-US" sz="3300" dirty="0">
                <a:latin typeface="Consolas"/>
                <a:cs typeface="Consolas"/>
              </a:rPr>
              <a:t> |= DB_RF_HAVESTRUCT;</a:t>
            </a:r>
          </a:p>
          <a:p>
            <a:pPr marL="0" indent="0">
              <a:buNone/>
            </a:pPr>
            <a:r>
              <a:rPr lang="en-US" sz="3300" dirty="0">
                <a:latin typeface="Consolas"/>
                <a:cs typeface="Consolas"/>
              </a:rPr>
              <a:t>        DB_DNODE_EXIT(</a:t>
            </a:r>
            <a:r>
              <a:rPr lang="en-US" sz="3300" dirty="0" err="1">
                <a:latin typeface="Consolas"/>
                <a:cs typeface="Consolas"/>
              </a:rPr>
              <a:t>db</a:t>
            </a:r>
            <a:r>
              <a:rPr lang="en-US" sz="3300" dirty="0">
                <a:latin typeface="Consolas"/>
                <a:cs typeface="Consolas"/>
              </a:rPr>
              <a:t>);</a:t>
            </a:r>
          </a:p>
          <a:p>
            <a:pPr marL="0" indent="0">
              <a:buNone/>
            </a:pPr>
            <a:r>
              <a:rPr lang="en-US" sz="3300" dirty="0">
                <a:latin typeface="Consolas"/>
                <a:cs typeface="Consolas"/>
              </a:rPr>
              <a:t>        (void) </a:t>
            </a:r>
            <a:r>
              <a:rPr lang="en-US" sz="3300" dirty="0" err="1">
                <a:latin typeface="Consolas"/>
                <a:cs typeface="Consolas"/>
              </a:rPr>
              <a:t>dbuf_read</a:t>
            </a:r>
            <a:r>
              <a:rPr lang="en-US" sz="3300" dirty="0">
                <a:latin typeface="Consolas"/>
                <a:cs typeface="Consolas"/>
              </a:rPr>
              <a:t>(</a:t>
            </a:r>
            <a:r>
              <a:rPr lang="en-US" sz="3300" dirty="0" err="1">
                <a:latin typeface="Consolas"/>
                <a:cs typeface="Consolas"/>
              </a:rPr>
              <a:t>db</a:t>
            </a:r>
            <a:r>
              <a:rPr lang="en-US" sz="3300" dirty="0">
                <a:latin typeface="Consolas"/>
                <a:cs typeface="Consolas"/>
              </a:rPr>
              <a:t>, NULL, </a:t>
            </a:r>
            <a:r>
              <a:rPr lang="en-US" sz="3300" dirty="0" err="1">
                <a:latin typeface="Consolas"/>
                <a:cs typeface="Consolas"/>
              </a:rPr>
              <a:t>rf</a:t>
            </a:r>
            <a:r>
              <a:rPr lang="en-US" sz="3300" dirty="0">
                <a:latin typeface="Consolas"/>
                <a:cs typeface="Consolas"/>
              </a:rPr>
              <a:t>);</a:t>
            </a:r>
          </a:p>
          <a:p>
            <a:pPr marL="0" indent="0">
              <a:buNone/>
            </a:pPr>
            <a:r>
              <a:rPr lang="en-US" sz="3300" dirty="0">
                <a:latin typeface="Consolas"/>
                <a:cs typeface="Consolas"/>
              </a:rPr>
              <a:t>        (void) </a:t>
            </a:r>
            <a:r>
              <a:rPr lang="en-US" sz="3300" dirty="0" err="1">
                <a:latin typeface="Consolas"/>
                <a:cs typeface="Consolas"/>
              </a:rPr>
              <a:t>dbuf_dirty</a:t>
            </a:r>
            <a:r>
              <a:rPr lang="en-US" sz="3300" dirty="0">
                <a:latin typeface="Consolas"/>
                <a:cs typeface="Consolas"/>
              </a:rPr>
              <a:t>(</a:t>
            </a:r>
            <a:r>
              <a:rPr lang="en-US" sz="3300" dirty="0" err="1">
                <a:latin typeface="Consolas"/>
                <a:cs typeface="Consolas"/>
              </a:rPr>
              <a:t>db</a:t>
            </a:r>
            <a:r>
              <a:rPr lang="en-US" sz="3300" dirty="0">
                <a:latin typeface="Consolas"/>
                <a:cs typeface="Consolas"/>
              </a:rPr>
              <a:t>, </a:t>
            </a:r>
            <a:r>
              <a:rPr lang="en-US" sz="3300" dirty="0" err="1">
                <a:latin typeface="Consolas"/>
                <a:cs typeface="Consolas"/>
              </a:rPr>
              <a:t>tx</a:t>
            </a:r>
            <a:r>
              <a:rPr lang="en-US" sz="3300" dirty="0">
                <a:latin typeface="Consolas"/>
                <a:cs typeface="Consolas"/>
              </a:rPr>
              <a:t>);</a:t>
            </a:r>
          </a:p>
          <a:p>
            <a:pPr marL="0" indent="0">
              <a:buNone/>
            </a:pPr>
            <a:r>
              <a:rPr lang="en-US" sz="3300" dirty="0" smtClean="0">
                <a:latin typeface="Consolas"/>
                <a:cs typeface="Consolas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Performance Analysis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79827" y="5278783"/>
            <a:ext cx="4130260" cy="320260"/>
          </a:xfrm>
          <a:prstGeom prst="rect">
            <a:avLst/>
          </a:prstGeom>
          <a:noFill/>
          <a:ln w="57150" cmpd="sng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01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6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Why does ZFS Read on Writes?</a:t>
            </a:r>
          </a:p>
          <a:p>
            <a:pPr lvl="1"/>
            <a:r>
              <a:rPr lang="en-US" dirty="0"/>
              <a:t>ZFS records are never overwritten directly</a:t>
            </a:r>
          </a:p>
          <a:p>
            <a:pPr lvl="1"/>
            <a:r>
              <a:rPr lang="en-US" dirty="0"/>
              <a:t>Any missing old data must be read before the new version of the record can be written</a:t>
            </a:r>
          </a:p>
          <a:p>
            <a:pPr lvl="1"/>
            <a:r>
              <a:rPr lang="en-US" dirty="0"/>
              <a:t>This behavior is a COW Fault</a:t>
            </a:r>
          </a:p>
          <a:p>
            <a:pPr lvl="0"/>
            <a:r>
              <a:rPr lang="en-US" dirty="0" smtClean="0"/>
              <a:t>Observations</a:t>
            </a:r>
          </a:p>
          <a:p>
            <a:pPr lvl="1"/>
            <a:r>
              <a:rPr lang="en-US" dirty="0" smtClean="0"/>
              <a:t>Block consumers (Databases, Disk Images, FC LUN, etc.) are always overwriting existing data.</a:t>
            </a:r>
          </a:p>
          <a:p>
            <a:pPr lvl="1"/>
            <a:r>
              <a:rPr lang="en-US" dirty="0" smtClean="0"/>
              <a:t>Why </a:t>
            </a:r>
            <a:r>
              <a:rPr lang="en-US" dirty="0"/>
              <a:t>read data </a:t>
            </a:r>
            <a:r>
              <a:rPr lang="en-US" dirty="0" smtClean="0"/>
              <a:t>in a sequential workload when </a:t>
            </a:r>
            <a:r>
              <a:rPr lang="en-US" dirty="0"/>
              <a:t>you are destined to discard it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Why </a:t>
            </a:r>
            <a:r>
              <a:rPr lang="en-US" dirty="0"/>
              <a:t>force the writer to wait to read data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Doctor, it hurts when I do this…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072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Optimization #1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Deferred </a:t>
            </a:r>
            <a:r>
              <a:rPr lang="en-US" dirty="0" smtClean="0"/>
              <a:t>Copy On Write Faults</a:t>
            </a:r>
            <a:endParaRPr lang="en-US" dirty="0"/>
          </a:p>
          <a:p>
            <a:r>
              <a:rPr lang="en-US" dirty="0" smtClean="0"/>
              <a:t>How Hard Can It Be?</a:t>
            </a:r>
          </a:p>
        </p:txBody>
      </p:sp>
      <p:sp>
        <p:nvSpPr>
          <p:cNvPr id="4" name="Left Arrow 3"/>
          <p:cNvSpPr/>
          <p:nvPr/>
        </p:nvSpPr>
        <p:spPr>
          <a:xfrm rot="1124973">
            <a:off x="6409267" y="2912533"/>
            <a:ext cx="2065867" cy="1117600"/>
          </a:xfrm>
          <a:prstGeom prst="left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Famous Last Words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834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DMU Buffer State Machine (Before)</a:t>
            </a:r>
            <a:endParaRPr lang="en-US" dirty="0"/>
          </a:p>
        </p:txBody>
      </p:sp>
      <p:sp>
        <p:nvSpPr>
          <p:cNvPr id="10" name="Process 9"/>
          <p:cNvSpPr/>
          <p:nvPr/>
        </p:nvSpPr>
        <p:spPr>
          <a:xfrm>
            <a:off x="423302" y="3166532"/>
            <a:ext cx="1507067" cy="440267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UNCACHED</a:t>
            </a:r>
            <a:endParaRPr lang="en-US" dirty="0"/>
          </a:p>
        </p:txBody>
      </p:sp>
      <p:sp>
        <p:nvSpPr>
          <p:cNvPr id="11" name="Process 10"/>
          <p:cNvSpPr/>
          <p:nvPr/>
        </p:nvSpPr>
        <p:spPr>
          <a:xfrm>
            <a:off x="3403617" y="1718711"/>
            <a:ext cx="1507067" cy="440267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12" name="Process 11"/>
          <p:cNvSpPr/>
          <p:nvPr/>
        </p:nvSpPr>
        <p:spPr>
          <a:xfrm>
            <a:off x="3403617" y="4572026"/>
            <a:ext cx="1507067" cy="440267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FILL</a:t>
            </a:r>
            <a:endParaRPr lang="en-US" dirty="0"/>
          </a:p>
        </p:txBody>
      </p:sp>
      <p:sp>
        <p:nvSpPr>
          <p:cNvPr id="13" name="Process 12"/>
          <p:cNvSpPr/>
          <p:nvPr/>
        </p:nvSpPr>
        <p:spPr>
          <a:xfrm>
            <a:off x="3403617" y="3158065"/>
            <a:ext cx="1507067" cy="440267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CACHED</a:t>
            </a:r>
            <a:endParaRPr lang="en-US" dirty="0"/>
          </a:p>
        </p:txBody>
      </p:sp>
      <p:sp>
        <p:nvSpPr>
          <p:cNvPr id="14" name="Process 13"/>
          <p:cNvSpPr/>
          <p:nvPr/>
        </p:nvSpPr>
        <p:spPr>
          <a:xfrm>
            <a:off x="6451660" y="3158064"/>
            <a:ext cx="1507067" cy="440267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EVICT</a:t>
            </a:r>
            <a:endParaRPr lang="en-US" dirty="0"/>
          </a:p>
        </p:txBody>
      </p:sp>
      <p:cxnSp>
        <p:nvCxnSpPr>
          <p:cNvPr id="16" name="Elbow Connector 15"/>
          <p:cNvCxnSpPr>
            <a:stCxn id="10" idx="0"/>
            <a:endCxn id="11" idx="1"/>
          </p:cNvCxnSpPr>
          <p:nvPr/>
        </p:nvCxnSpPr>
        <p:spPr>
          <a:xfrm rot="5400000" flipH="1" flipV="1">
            <a:off x="1676383" y="1439299"/>
            <a:ext cx="1227687" cy="222678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10" idx="2"/>
            <a:endCxn id="12" idx="1"/>
          </p:cNvCxnSpPr>
          <p:nvPr/>
        </p:nvCxnSpPr>
        <p:spPr>
          <a:xfrm rot="16200000" flipH="1">
            <a:off x="1697546" y="3086088"/>
            <a:ext cx="1185361" cy="222678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2"/>
            <a:endCxn id="13" idx="0"/>
          </p:cNvCxnSpPr>
          <p:nvPr/>
        </p:nvCxnSpPr>
        <p:spPr>
          <a:xfrm>
            <a:off x="4157151" y="2158978"/>
            <a:ext cx="0" cy="9990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0"/>
            <a:endCxn id="13" idx="2"/>
          </p:cNvCxnSpPr>
          <p:nvPr/>
        </p:nvCxnSpPr>
        <p:spPr>
          <a:xfrm flipV="1">
            <a:off x="4157151" y="3598332"/>
            <a:ext cx="0" cy="9736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3" idx="3"/>
            <a:endCxn id="14" idx="1"/>
          </p:cNvCxnSpPr>
          <p:nvPr/>
        </p:nvCxnSpPr>
        <p:spPr>
          <a:xfrm flipV="1">
            <a:off x="4910684" y="3378198"/>
            <a:ext cx="1540976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3" idx="1"/>
            <a:endCxn id="10" idx="3"/>
          </p:cNvCxnSpPr>
          <p:nvPr/>
        </p:nvCxnSpPr>
        <p:spPr>
          <a:xfrm flipH="1">
            <a:off x="1930369" y="3378199"/>
            <a:ext cx="1473248" cy="84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608667" y="1515534"/>
            <a:ext cx="130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 Issued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261533" y="4360333"/>
            <a:ext cx="1656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Full Block Write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159000" y="2963334"/>
            <a:ext cx="1020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Truncate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581400" y="2396067"/>
            <a:ext cx="1619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 Complete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572934" y="3937000"/>
            <a:ext cx="161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Copy Complete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5096934" y="3014134"/>
            <a:ext cx="1132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Teardown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618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zfs-dbuf-state-machine-improved-4.eps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45" r="26" b="-2279"/>
          <a:stretch/>
        </p:blipFill>
        <p:spPr>
          <a:xfrm>
            <a:off x="880534" y="1139218"/>
            <a:ext cx="7399866" cy="5388582"/>
          </a:xfr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DMU Buffer State Machine </a:t>
            </a:r>
            <a:r>
              <a:rPr lang="en-US" dirty="0" smtClean="0"/>
              <a:t>(After)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91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9377" y="2142067"/>
            <a:ext cx="1938866" cy="86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DMU Buffer</a:t>
            </a:r>
          </a:p>
          <a:p>
            <a:pPr algn="ctr"/>
            <a:r>
              <a:rPr lang="en-US" dirty="0" smtClean="0"/>
              <a:t>UNCACHED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290712" y="2438392"/>
            <a:ext cx="1346200" cy="694267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Dirty Record</a:t>
            </a:r>
            <a:endParaRPr lang="en-US" dirty="0"/>
          </a:p>
        </p:txBody>
      </p:sp>
      <p:cxnSp>
        <p:nvCxnSpPr>
          <p:cNvPr id="13" name="Straight Arrow Connector 12"/>
          <p:cNvCxnSpPr>
            <a:endCxn id="32" idx="1"/>
          </p:cNvCxnSpPr>
          <p:nvPr/>
        </p:nvCxnSpPr>
        <p:spPr>
          <a:xfrm>
            <a:off x="2218243" y="2785526"/>
            <a:ext cx="407246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Tracking Transaction Groups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28749" y="1879591"/>
            <a:ext cx="11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Open TXG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00723" y="1135629"/>
            <a:ext cx="2451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Time</a:t>
            </a:r>
            <a:endParaRPr lang="en-US" sz="28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895640" y="1707316"/>
            <a:ext cx="480906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483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6343500" y="3543478"/>
            <a:ext cx="1270000" cy="7840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6930064" y="3539603"/>
            <a:ext cx="272128" cy="777344"/>
          </a:xfrm>
          <a:prstGeom prst="rect">
            <a:avLst/>
          </a:prstGeom>
          <a:solidFill>
            <a:srgbClr val="F79646"/>
          </a:solidFill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505537" y="3539602"/>
            <a:ext cx="272128" cy="776140"/>
          </a:xfrm>
          <a:prstGeom prst="rect">
            <a:avLst/>
          </a:prstGeom>
          <a:solidFill>
            <a:srgbClr val="F79646"/>
          </a:solidFill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326174" y="3556372"/>
            <a:ext cx="1270000" cy="78408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Record Data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9377" y="2142067"/>
            <a:ext cx="1938866" cy="86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DMU Buffer</a:t>
            </a:r>
          </a:p>
          <a:p>
            <a:pPr algn="ctr"/>
            <a:r>
              <a:rPr lang="en-US" dirty="0" smtClean="0"/>
              <a:t>PARTIAL|FILL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290712" y="2438392"/>
            <a:ext cx="1346200" cy="694267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Dirty Record</a:t>
            </a:r>
            <a:endParaRPr lang="en-US" dirty="0"/>
          </a:p>
        </p:txBody>
      </p:sp>
      <p:cxnSp>
        <p:nvCxnSpPr>
          <p:cNvPr id="13" name="Straight Arrow Connector 12"/>
          <p:cNvCxnSpPr>
            <a:endCxn id="32" idx="1"/>
          </p:cNvCxnSpPr>
          <p:nvPr/>
        </p:nvCxnSpPr>
        <p:spPr>
          <a:xfrm>
            <a:off x="2218243" y="2785526"/>
            <a:ext cx="407246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2" idx="2"/>
            <a:endCxn id="19" idx="0"/>
          </p:cNvCxnSpPr>
          <p:nvPr/>
        </p:nvCxnSpPr>
        <p:spPr>
          <a:xfrm>
            <a:off x="6963812" y="3132659"/>
            <a:ext cx="14688" cy="4108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endCxn id="19" idx="1"/>
          </p:cNvCxnSpPr>
          <p:nvPr/>
        </p:nvCxnSpPr>
        <p:spPr>
          <a:xfrm rot="16200000" flipH="1">
            <a:off x="3343927" y="935948"/>
            <a:ext cx="929855" cy="506929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Tracking Transaction Groups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28749" y="1879591"/>
            <a:ext cx="11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Open TXG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00723" y="1135629"/>
            <a:ext cx="2451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Time</a:t>
            </a:r>
            <a:endParaRPr lang="en-US" sz="28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895640" y="1707316"/>
            <a:ext cx="480906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5821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6" grpId="0" animBg="1"/>
      <p:bldP spid="25" grpId="0" animBg="1"/>
      <p:bldP spid="3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6343500" y="3543478"/>
            <a:ext cx="1270000" cy="7840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6930064" y="3539603"/>
            <a:ext cx="272128" cy="777344"/>
          </a:xfrm>
          <a:prstGeom prst="rect">
            <a:avLst/>
          </a:prstGeom>
          <a:solidFill>
            <a:srgbClr val="F79646"/>
          </a:solidFill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505537" y="3539602"/>
            <a:ext cx="272128" cy="776140"/>
          </a:xfrm>
          <a:prstGeom prst="rect">
            <a:avLst/>
          </a:prstGeom>
          <a:solidFill>
            <a:srgbClr val="F79646"/>
          </a:solidFill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326174" y="3556372"/>
            <a:ext cx="1270000" cy="78408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Record Data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9377" y="2142067"/>
            <a:ext cx="1938866" cy="86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DMU Buffer</a:t>
            </a:r>
          </a:p>
          <a:p>
            <a:pPr algn="ctr"/>
            <a:r>
              <a:rPr lang="en-US" dirty="0" smtClean="0"/>
              <a:t>PARTIAL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290712" y="2438392"/>
            <a:ext cx="1346200" cy="694267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Dirty Record</a:t>
            </a:r>
            <a:endParaRPr lang="en-US" dirty="0"/>
          </a:p>
        </p:txBody>
      </p:sp>
      <p:cxnSp>
        <p:nvCxnSpPr>
          <p:cNvPr id="13" name="Straight Arrow Connector 12"/>
          <p:cNvCxnSpPr>
            <a:endCxn id="32" idx="1"/>
          </p:cNvCxnSpPr>
          <p:nvPr/>
        </p:nvCxnSpPr>
        <p:spPr>
          <a:xfrm>
            <a:off x="2218243" y="2785526"/>
            <a:ext cx="407246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2" idx="2"/>
            <a:endCxn id="19" idx="0"/>
          </p:cNvCxnSpPr>
          <p:nvPr/>
        </p:nvCxnSpPr>
        <p:spPr>
          <a:xfrm>
            <a:off x="6963812" y="3132659"/>
            <a:ext cx="14688" cy="4108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endCxn id="19" idx="1"/>
          </p:cNvCxnSpPr>
          <p:nvPr/>
        </p:nvCxnSpPr>
        <p:spPr>
          <a:xfrm rot="16200000" flipH="1">
            <a:off x="3343927" y="935948"/>
            <a:ext cx="929855" cy="506929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Tracking Transaction Groups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28749" y="1879591"/>
            <a:ext cx="11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Open TXG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00723" y="1135629"/>
            <a:ext cx="2451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Time</a:t>
            </a:r>
            <a:endParaRPr lang="en-US" sz="28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895640" y="1707316"/>
            <a:ext cx="480906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966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607530" y="3527747"/>
            <a:ext cx="1270000" cy="7840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335034" y="3535009"/>
            <a:ext cx="1270000" cy="7840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4779646" y="3535545"/>
            <a:ext cx="435798" cy="780197"/>
          </a:xfrm>
          <a:prstGeom prst="rect">
            <a:avLst/>
          </a:prstGeom>
          <a:solidFill>
            <a:srgbClr val="F7964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930064" y="3539603"/>
            <a:ext cx="272128" cy="77734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505537" y="3539602"/>
            <a:ext cx="272128" cy="7761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326174" y="3556372"/>
            <a:ext cx="1270000" cy="78408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Record Data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4608750" y="3545883"/>
            <a:ext cx="1270000" cy="78408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Record Data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9377" y="2142067"/>
            <a:ext cx="1938866" cy="86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DMU Buffer</a:t>
            </a:r>
          </a:p>
          <a:p>
            <a:pPr algn="ctr"/>
            <a:r>
              <a:rPr lang="en-US" dirty="0" smtClean="0"/>
              <a:t>PARTIAL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555043" y="2438392"/>
            <a:ext cx="1346200" cy="694267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Dirty Record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6290712" y="2438392"/>
            <a:ext cx="1346200" cy="6942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Dirty Record</a:t>
            </a:r>
          </a:p>
        </p:txBody>
      </p:sp>
      <p:cxnSp>
        <p:nvCxnSpPr>
          <p:cNvPr id="13" name="Straight Arrow Connector 12"/>
          <p:cNvCxnSpPr>
            <a:endCxn id="30" idx="1"/>
          </p:cNvCxnSpPr>
          <p:nvPr/>
        </p:nvCxnSpPr>
        <p:spPr>
          <a:xfrm>
            <a:off x="2218243" y="2785526"/>
            <a:ext cx="2336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30" idx="3"/>
            <a:endCxn id="32" idx="1"/>
          </p:cNvCxnSpPr>
          <p:nvPr/>
        </p:nvCxnSpPr>
        <p:spPr>
          <a:xfrm>
            <a:off x="5901243" y="2785526"/>
            <a:ext cx="38946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2" idx="2"/>
            <a:endCxn id="19" idx="0"/>
          </p:cNvCxnSpPr>
          <p:nvPr/>
        </p:nvCxnSpPr>
        <p:spPr>
          <a:xfrm>
            <a:off x="6963812" y="3132659"/>
            <a:ext cx="6222" cy="402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2"/>
            <a:endCxn id="20" idx="0"/>
          </p:cNvCxnSpPr>
          <p:nvPr/>
        </p:nvCxnSpPr>
        <p:spPr>
          <a:xfrm>
            <a:off x="5228143" y="3132659"/>
            <a:ext cx="14387" cy="395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5" idx="2"/>
            <a:endCxn id="20" idx="1"/>
          </p:cNvCxnSpPr>
          <p:nvPr/>
        </p:nvCxnSpPr>
        <p:spPr>
          <a:xfrm rot="16200000" flipH="1">
            <a:off x="2471108" y="1783369"/>
            <a:ext cx="914124" cy="335872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Tracking Transaction Groups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62361" y="1881800"/>
            <a:ext cx="11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Open TXG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76343" y="1879591"/>
            <a:ext cx="1529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Quiescing</a:t>
            </a:r>
            <a:r>
              <a:rPr lang="en-US" dirty="0" smtClean="0"/>
              <a:t> TXG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00723" y="1135629"/>
            <a:ext cx="2451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Time</a:t>
            </a:r>
            <a:endParaRPr lang="en-US" sz="28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895640" y="1707316"/>
            <a:ext cx="480906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912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Quick Overview of ZFS</a:t>
            </a:r>
          </a:p>
          <a:p>
            <a:r>
              <a:rPr lang="en-US" dirty="0" smtClean="0"/>
              <a:t>Motivation for our Work</a:t>
            </a:r>
          </a:p>
          <a:p>
            <a:r>
              <a:rPr lang="en-US" dirty="0" smtClean="0"/>
              <a:t>Three ZFS Optimizations</a:t>
            </a:r>
          </a:p>
          <a:p>
            <a:pPr lvl="1"/>
            <a:r>
              <a:rPr lang="en-US" dirty="0" smtClean="0"/>
              <a:t>COW Fault Deferral and Avoidance</a:t>
            </a:r>
          </a:p>
          <a:p>
            <a:pPr lvl="1"/>
            <a:r>
              <a:rPr lang="en-US" dirty="0" smtClean="0"/>
              <a:t>Asynchronous COW Fault Resolution</a:t>
            </a:r>
          </a:p>
          <a:p>
            <a:pPr lvl="1"/>
            <a:r>
              <a:rPr lang="en-US" dirty="0" smtClean="0"/>
              <a:t>Asynchronous Read Completions</a:t>
            </a:r>
          </a:p>
          <a:p>
            <a:r>
              <a:rPr lang="en-US" dirty="0" smtClean="0"/>
              <a:t>Validation of the Changes</a:t>
            </a:r>
          </a:p>
          <a:p>
            <a:r>
              <a:rPr lang="en-US" dirty="0" smtClean="0"/>
              <a:t>Performance Results</a:t>
            </a:r>
          </a:p>
          <a:p>
            <a:r>
              <a:rPr lang="en-US" dirty="0" smtClean="0"/>
              <a:t>Commentary</a:t>
            </a:r>
          </a:p>
          <a:p>
            <a:r>
              <a:rPr lang="en-US" dirty="0" smtClean="0"/>
              <a:t>Further Work</a:t>
            </a:r>
          </a:p>
          <a:p>
            <a:r>
              <a:rPr lang="en-US" dirty="0" smtClean="0"/>
              <a:t>Acknowledgements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Talk 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870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607530" y="3527747"/>
            <a:ext cx="1270000" cy="7840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335034" y="3535009"/>
            <a:ext cx="1270000" cy="7840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954599" y="3543885"/>
            <a:ext cx="1270000" cy="7840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4779646" y="3535545"/>
            <a:ext cx="435798" cy="78019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814115" y="3536749"/>
            <a:ext cx="272128" cy="77899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954843" y="3546828"/>
            <a:ext cx="1270000" cy="76891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930064" y="3539603"/>
            <a:ext cx="272128" cy="77734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505537" y="3539602"/>
            <a:ext cx="272128" cy="77614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326174" y="3556372"/>
            <a:ext cx="1270000" cy="78408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Record Data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2949393" y="3548700"/>
            <a:ext cx="1270000" cy="78408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Record Data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4600284" y="3537416"/>
            <a:ext cx="1270000" cy="78408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Record Data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9377" y="2142067"/>
            <a:ext cx="1938866" cy="86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DMU Buffer</a:t>
            </a:r>
          </a:p>
          <a:p>
            <a:pPr algn="ctr"/>
            <a:r>
              <a:rPr lang="en-US" dirty="0" smtClean="0"/>
              <a:t>PARTIAL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04043" y="2438392"/>
            <a:ext cx="1346200" cy="69426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Dirty Record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555043" y="2438392"/>
            <a:ext cx="1346200" cy="6942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Dirty Record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6290712" y="2438392"/>
            <a:ext cx="1346200" cy="694267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Dirty Record</a:t>
            </a:r>
            <a:endParaRPr lang="en-US" dirty="0"/>
          </a:p>
        </p:txBody>
      </p:sp>
      <p:cxnSp>
        <p:nvCxnSpPr>
          <p:cNvPr id="13" name="Straight Arrow Connector 12"/>
          <p:cNvCxnSpPr>
            <a:endCxn id="10" idx="1"/>
          </p:cNvCxnSpPr>
          <p:nvPr/>
        </p:nvCxnSpPr>
        <p:spPr>
          <a:xfrm>
            <a:off x="2218243" y="2785526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3"/>
            <a:endCxn id="30" idx="1"/>
          </p:cNvCxnSpPr>
          <p:nvPr/>
        </p:nvCxnSpPr>
        <p:spPr>
          <a:xfrm>
            <a:off x="4250243" y="2785526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30" idx="3"/>
            <a:endCxn id="32" idx="1"/>
          </p:cNvCxnSpPr>
          <p:nvPr/>
        </p:nvCxnSpPr>
        <p:spPr>
          <a:xfrm>
            <a:off x="5901243" y="2785526"/>
            <a:ext cx="38946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2" idx="2"/>
            <a:endCxn id="19" idx="0"/>
          </p:cNvCxnSpPr>
          <p:nvPr/>
        </p:nvCxnSpPr>
        <p:spPr>
          <a:xfrm>
            <a:off x="6963812" y="3132659"/>
            <a:ext cx="6222" cy="402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2"/>
            <a:endCxn id="20" idx="0"/>
          </p:cNvCxnSpPr>
          <p:nvPr/>
        </p:nvCxnSpPr>
        <p:spPr>
          <a:xfrm>
            <a:off x="5228143" y="3132659"/>
            <a:ext cx="14387" cy="395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0" idx="2"/>
            <a:endCxn id="36" idx="0"/>
          </p:cNvCxnSpPr>
          <p:nvPr/>
        </p:nvCxnSpPr>
        <p:spPr>
          <a:xfrm>
            <a:off x="3577143" y="3132659"/>
            <a:ext cx="7250" cy="4160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5" idx="2"/>
            <a:endCxn id="36" idx="1"/>
          </p:cNvCxnSpPr>
          <p:nvPr/>
        </p:nvCxnSpPr>
        <p:spPr>
          <a:xfrm rot="16200000" flipH="1">
            <a:off x="1631563" y="2622913"/>
            <a:ext cx="935077" cy="170058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Tracking Transaction Groups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8644" y="1861923"/>
            <a:ext cx="11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Open TXG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18428" y="1881800"/>
            <a:ext cx="1529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Quiescing</a:t>
            </a:r>
            <a:r>
              <a:rPr lang="en-US" dirty="0" smtClean="0"/>
              <a:t> TXG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28749" y="1879591"/>
            <a:ext cx="1379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Syncing TXG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00723" y="1135629"/>
            <a:ext cx="2451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Time</a:t>
            </a:r>
            <a:endParaRPr lang="en-US" sz="28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895640" y="1707316"/>
            <a:ext cx="480906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Left Arrow 1"/>
          <p:cNvSpPr/>
          <p:nvPr/>
        </p:nvSpPr>
        <p:spPr>
          <a:xfrm>
            <a:off x="7653868" y="2590800"/>
            <a:ext cx="389466" cy="406400"/>
          </a:xfrm>
          <a:prstGeom prst="lef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036004" y="2328333"/>
            <a:ext cx="11079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Syncer</a:t>
            </a:r>
            <a:endParaRPr lang="en-US" dirty="0" smtClean="0"/>
          </a:p>
          <a:p>
            <a:r>
              <a:rPr lang="en-US" dirty="0" smtClean="0"/>
              <a:t>Processes</a:t>
            </a:r>
          </a:p>
          <a:p>
            <a:r>
              <a:rPr lang="en-US" dirty="0" smtClean="0"/>
              <a:t>Record</a:t>
            </a:r>
          </a:p>
        </p:txBody>
      </p:sp>
    </p:spTree>
    <p:extLst>
      <p:ext uri="{BB962C8B-B14F-4D97-AF65-F5344CB8AC3E}">
        <p14:creationId xmlns:p14="http://schemas.microsoft.com/office/powerpoint/2010/main" val="563309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607530" y="3527747"/>
            <a:ext cx="1270000" cy="7840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335034" y="3535009"/>
            <a:ext cx="1270000" cy="7840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954599" y="3543885"/>
            <a:ext cx="1270000" cy="7840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4779646" y="3535545"/>
            <a:ext cx="435798" cy="78019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814115" y="3536749"/>
            <a:ext cx="272128" cy="77899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954843" y="3546828"/>
            <a:ext cx="1270000" cy="76891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930064" y="3539603"/>
            <a:ext cx="272128" cy="77734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505537" y="3539602"/>
            <a:ext cx="272128" cy="77614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326174" y="3556372"/>
            <a:ext cx="1270000" cy="78408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Record Data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2949393" y="3548700"/>
            <a:ext cx="1270000" cy="78408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Record Data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4600284" y="3537416"/>
            <a:ext cx="1270000" cy="78408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Record Data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9377" y="2142067"/>
            <a:ext cx="1938866" cy="86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DMU Buffer</a:t>
            </a:r>
          </a:p>
          <a:p>
            <a:pPr algn="ctr"/>
            <a:r>
              <a:rPr lang="en-US" dirty="0" smtClean="0"/>
              <a:t>READ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04043" y="2438392"/>
            <a:ext cx="1346200" cy="69426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Dirty Record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555043" y="2438392"/>
            <a:ext cx="1346200" cy="6942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Dirty Record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6290712" y="2438392"/>
            <a:ext cx="1346200" cy="694267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Dirty Record</a:t>
            </a:r>
            <a:endParaRPr lang="en-US" dirty="0"/>
          </a:p>
        </p:txBody>
      </p:sp>
      <p:cxnSp>
        <p:nvCxnSpPr>
          <p:cNvPr id="13" name="Straight Arrow Connector 12"/>
          <p:cNvCxnSpPr>
            <a:endCxn id="10" idx="1"/>
          </p:cNvCxnSpPr>
          <p:nvPr/>
        </p:nvCxnSpPr>
        <p:spPr>
          <a:xfrm>
            <a:off x="2218243" y="2785526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3"/>
            <a:endCxn id="30" idx="1"/>
          </p:cNvCxnSpPr>
          <p:nvPr/>
        </p:nvCxnSpPr>
        <p:spPr>
          <a:xfrm>
            <a:off x="4250243" y="2785526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30" idx="3"/>
            <a:endCxn id="32" idx="1"/>
          </p:cNvCxnSpPr>
          <p:nvPr/>
        </p:nvCxnSpPr>
        <p:spPr>
          <a:xfrm>
            <a:off x="5901243" y="2785526"/>
            <a:ext cx="38946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2" idx="2"/>
            <a:endCxn id="19" idx="0"/>
          </p:cNvCxnSpPr>
          <p:nvPr/>
        </p:nvCxnSpPr>
        <p:spPr>
          <a:xfrm>
            <a:off x="6963812" y="3132659"/>
            <a:ext cx="6222" cy="402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2"/>
            <a:endCxn id="20" idx="0"/>
          </p:cNvCxnSpPr>
          <p:nvPr/>
        </p:nvCxnSpPr>
        <p:spPr>
          <a:xfrm>
            <a:off x="5228143" y="3132659"/>
            <a:ext cx="14387" cy="395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0" idx="2"/>
            <a:endCxn id="36" idx="0"/>
          </p:cNvCxnSpPr>
          <p:nvPr/>
        </p:nvCxnSpPr>
        <p:spPr>
          <a:xfrm>
            <a:off x="3577143" y="3132659"/>
            <a:ext cx="7250" cy="4160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5" idx="2"/>
            <a:endCxn id="36" idx="1"/>
          </p:cNvCxnSpPr>
          <p:nvPr/>
        </p:nvCxnSpPr>
        <p:spPr>
          <a:xfrm rot="16200000" flipH="1">
            <a:off x="1631563" y="2622913"/>
            <a:ext cx="935077" cy="170058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Tracking Transaction Groups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8644" y="1861923"/>
            <a:ext cx="11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Open TXG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18428" y="1881800"/>
            <a:ext cx="1529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Quiescing</a:t>
            </a:r>
            <a:r>
              <a:rPr lang="en-US" dirty="0" smtClean="0"/>
              <a:t> TXG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28749" y="1879591"/>
            <a:ext cx="1379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Syncing TXG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00723" y="1135629"/>
            <a:ext cx="2451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Time</a:t>
            </a:r>
            <a:endParaRPr lang="en-US" sz="28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895640" y="1707316"/>
            <a:ext cx="480906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350000" y="4741333"/>
            <a:ext cx="1337733" cy="846667"/>
          </a:xfrm>
          <a:prstGeom prst="rect">
            <a:avLst/>
          </a:prstGeom>
          <a:solidFill>
            <a:srgbClr val="7F7F7F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 Buffer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748867" y="6053666"/>
            <a:ext cx="2781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Dispatch Synchronous Read</a:t>
            </a:r>
            <a:endParaRPr lang="en-US" dirty="0"/>
          </a:p>
        </p:txBody>
      </p:sp>
      <p:sp>
        <p:nvSpPr>
          <p:cNvPr id="14" name="Down Arrow 13"/>
          <p:cNvSpPr/>
          <p:nvPr/>
        </p:nvSpPr>
        <p:spPr>
          <a:xfrm>
            <a:off x="6815667" y="5689600"/>
            <a:ext cx="406400" cy="448733"/>
          </a:xfrm>
          <a:prstGeom prst="down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Left Arrow 1"/>
          <p:cNvSpPr/>
          <p:nvPr/>
        </p:nvSpPr>
        <p:spPr>
          <a:xfrm>
            <a:off x="7653868" y="2590800"/>
            <a:ext cx="389466" cy="406400"/>
          </a:xfrm>
          <a:prstGeom prst="lef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036004" y="2328333"/>
            <a:ext cx="11079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Syncer</a:t>
            </a:r>
            <a:endParaRPr lang="en-US" dirty="0" smtClean="0"/>
          </a:p>
          <a:p>
            <a:r>
              <a:rPr lang="en-US" dirty="0" smtClean="0"/>
              <a:t>Processes</a:t>
            </a:r>
          </a:p>
          <a:p>
            <a:r>
              <a:rPr lang="en-US" dirty="0" smtClean="0"/>
              <a:t>Record</a:t>
            </a:r>
          </a:p>
        </p:txBody>
      </p:sp>
    </p:spTree>
    <p:extLst>
      <p:ext uri="{BB962C8B-B14F-4D97-AF65-F5344CB8AC3E}">
        <p14:creationId xmlns:p14="http://schemas.microsoft.com/office/powerpoint/2010/main" val="2066758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7" grpId="0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599063" y="3536214"/>
            <a:ext cx="1270000" cy="7840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335034" y="3535009"/>
            <a:ext cx="1270000" cy="7840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954599" y="3543885"/>
            <a:ext cx="1270000" cy="7840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4779646" y="3535545"/>
            <a:ext cx="435798" cy="78019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954843" y="3546828"/>
            <a:ext cx="1270000" cy="76891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5211330" y="3539603"/>
            <a:ext cx="272128" cy="77734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930064" y="3539603"/>
            <a:ext cx="272128" cy="77734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505537" y="3539602"/>
            <a:ext cx="272128" cy="77614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326174" y="3556372"/>
            <a:ext cx="1270000" cy="78408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Record Data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2949393" y="3548700"/>
            <a:ext cx="1270000" cy="78408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Record Data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4600284" y="3537416"/>
            <a:ext cx="1270000" cy="78408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Record Data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9377" y="2142067"/>
            <a:ext cx="1938866" cy="86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DMU Buffer</a:t>
            </a:r>
          </a:p>
          <a:p>
            <a:pPr algn="ctr"/>
            <a:r>
              <a:rPr lang="en-US" dirty="0" smtClean="0"/>
              <a:t>READ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04043" y="2438392"/>
            <a:ext cx="1346200" cy="69426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Dirty Record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555043" y="2438392"/>
            <a:ext cx="1346200" cy="6942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Dirty Record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6290712" y="2438392"/>
            <a:ext cx="1346200" cy="694267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Dirty Record</a:t>
            </a:r>
            <a:endParaRPr lang="en-US" dirty="0"/>
          </a:p>
        </p:txBody>
      </p:sp>
      <p:cxnSp>
        <p:nvCxnSpPr>
          <p:cNvPr id="13" name="Straight Arrow Connector 12"/>
          <p:cNvCxnSpPr>
            <a:endCxn id="10" idx="1"/>
          </p:cNvCxnSpPr>
          <p:nvPr/>
        </p:nvCxnSpPr>
        <p:spPr>
          <a:xfrm>
            <a:off x="2218243" y="2785526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3"/>
            <a:endCxn id="30" idx="1"/>
          </p:cNvCxnSpPr>
          <p:nvPr/>
        </p:nvCxnSpPr>
        <p:spPr>
          <a:xfrm>
            <a:off x="4250243" y="2785526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30" idx="3"/>
            <a:endCxn id="32" idx="1"/>
          </p:cNvCxnSpPr>
          <p:nvPr/>
        </p:nvCxnSpPr>
        <p:spPr>
          <a:xfrm>
            <a:off x="5901243" y="2785526"/>
            <a:ext cx="38946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2" idx="2"/>
            <a:endCxn id="19" idx="0"/>
          </p:cNvCxnSpPr>
          <p:nvPr/>
        </p:nvCxnSpPr>
        <p:spPr>
          <a:xfrm>
            <a:off x="6963812" y="3132659"/>
            <a:ext cx="6222" cy="402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2"/>
            <a:endCxn id="20" idx="0"/>
          </p:cNvCxnSpPr>
          <p:nvPr/>
        </p:nvCxnSpPr>
        <p:spPr>
          <a:xfrm>
            <a:off x="5228143" y="3132659"/>
            <a:ext cx="5920" cy="4035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0" idx="2"/>
            <a:endCxn id="36" idx="0"/>
          </p:cNvCxnSpPr>
          <p:nvPr/>
        </p:nvCxnSpPr>
        <p:spPr>
          <a:xfrm>
            <a:off x="3577143" y="3132659"/>
            <a:ext cx="7250" cy="4160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5" idx="2"/>
            <a:endCxn id="36" idx="1"/>
          </p:cNvCxnSpPr>
          <p:nvPr/>
        </p:nvCxnSpPr>
        <p:spPr>
          <a:xfrm rot="16200000" flipH="1">
            <a:off x="1631563" y="2622913"/>
            <a:ext cx="935077" cy="170058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Left Arrow 1"/>
          <p:cNvSpPr/>
          <p:nvPr/>
        </p:nvSpPr>
        <p:spPr>
          <a:xfrm>
            <a:off x="7653868" y="2590800"/>
            <a:ext cx="389466" cy="406400"/>
          </a:xfrm>
          <a:prstGeom prst="lef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036004" y="2328333"/>
            <a:ext cx="11079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Syncer</a:t>
            </a:r>
            <a:endParaRPr lang="en-US" dirty="0" smtClean="0"/>
          </a:p>
          <a:p>
            <a:r>
              <a:rPr lang="en-US" dirty="0" smtClean="0"/>
              <a:t>Processes</a:t>
            </a:r>
          </a:p>
          <a:p>
            <a:r>
              <a:rPr lang="en-US" dirty="0" smtClean="0"/>
              <a:t>Record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Tracking Transaction Groups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8644" y="1861923"/>
            <a:ext cx="11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Open TXG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18428" y="1881800"/>
            <a:ext cx="1529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Quiescing</a:t>
            </a:r>
            <a:r>
              <a:rPr lang="en-US" dirty="0" smtClean="0"/>
              <a:t> TXG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28749" y="1879591"/>
            <a:ext cx="1379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Syncing TXG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00723" y="1135629"/>
            <a:ext cx="2451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Time</a:t>
            </a:r>
            <a:endParaRPr lang="en-US" sz="28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895640" y="1707316"/>
            <a:ext cx="480906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350000" y="4741333"/>
            <a:ext cx="1337733" cy="846667"/>
          </a:xfrm>
          <a:prstGeom prst="rect">
            <a:avLst/>
          </a:prstGeom>
          <a:solidFill>
            <a:srgbClr val="7F7F7F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 Buffer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748867" y="6053666"/>
            <a:ext cx="2699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Synchronous Read Returns</a:t>
            </a:r>
            <a:endParaRPr lang="en-US" dirty="0"/>
          </a:p>
        </p:txBody>
      </p:sp>
      <p:sp>
        <p:nvSpPr>
          <p:cNvPr id="14" name="Down Arrow 13"/>
          <p:cNvSpPr/>
          <p:nvPr/>
        </p:nvSpPr>
        <p:spPr>
          <a:xfrm rot="10800000">
            <a:off x="6815667" y="5689600"/>
            <a:ext cx="406400" cy="448733"/>
          </a:xfrm>
          <a:prstGeom prst="down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urved Up Arrow 17"/>
          <p:cNvSpPr/>
          <p:nvPr/>
        </p:nvSpPr>
        <p:spPr>
          <a:xfrm rot="16200000">
            <a:off x="7408333" y="4368801"/>
            <a:ext cx="999066" cy="330200"/>
          </a:xfrm>
          <a:prstGeom prst="curvedUp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153400" y="4368800"/>
            <a:ext cx="800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Merge</a:t>
            </a:r>
            <a:endParaRPr lang="en-US" dirty="0"/>
          </a:p>
        </p:txBody>
      </p:sp>
      <p:sp>
        <p:nvSpPr>
          <p:cNvPr id="24" name="Curved Left Arrow 23"/>
          <p:cNvSpPr/>
          <p:nvPr/>
        </p:nvSpPr>
        <p:spPr>
          <a:xfrm rot="5400000">
            <a:off x="5983818" y="4146551"/>
            <a:ext cx="296330" cy="893233"/>
          </a:xfrm>
          <a:prstGeom prst="curvedLef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799667" y="4809067"/>
            <a:ext cx="800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Merge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544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12" grpId="0" animBg="1"/>
      <p:bldP spid="37" grpId="0"/>
      <p:bldP spid="14" grpId="0" animBg="1"/>
      <p:bldP spid="18" grpId="0" animBg="1"/>
      <p:bldP spid="18" grpId="1" animBg="1"/>
      <p:bldP spid="22" grpId="0"/>
      <p:bldP spid="22" grpId="1"/>
      <p:bldP spid="24" grpId="0" animBg="1"/>
      <p:bldP spid="43" grpId="0"/>
      <p:bldP spid="43" grpId="1"/>
      <p:bldP spid="43" grpId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599063" y="3536214"/>
            <a:ext cx="1270000" cy="784087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335034" y="3535009"/>
            <a:ext cx="1270000" cy="784087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954599" y="3543885"/>
            <a:ext cx="1270000" cy="7840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4779646" y="3535545"/>
            <a:ext cx="435798" cy="78019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954843" y="3546828"/>
            <a:ext cx="1270000" cy="76891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5211330" y="3539603"/>
            <a:ext cx="272128" cy="77734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930064" y="3539603"/>
            <a:ext cx="272128" cy="77734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505537" y="3539602"/>
            <a:ext cx="272128" cy="77614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326174" y="3556372"/>
            <a:ext cx="1270000" cy="78408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Record Data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2949393" y="3548700"/>
            <a:ext cx="1270000" cy="78408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Record Data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4600284" y="3537416"/>
            <a:ext cx="1270000" cy="78408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Record Data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9377" y="2142067"/>
            <a:ext cx="1938866" cy="86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DMU Buffer</a:t>
            </a:r>
          </a:p>
          <a:p>
            <a:pPr algn="ctr"/>
            <a:r>
              <a:rPr lang="en-US" dirty="0" smtClean="0"/>
              <a:t>CACHED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04043" y="2438392"/>
            <a:ext cx="1346200" cy="69426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Dirty Record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555043" y="2438392"/>
            <a:ext cx="1346200" cy="6942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Dirty Record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6290712" y="2438392"/>
            <a:ext cx="1346200" cy="694267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Dirty Record</a:t>
            </a:r>
            <a:endParaRPr lang="en-US" dirty="0"/>
          </a:p>
        </p:txBody>
      </p:sp>
      <p:cxnSp>
        <p:nvCxnSpPr>
          <p:cNvPr id="13" name="Straight Arrow Connector 12"/>
          <p:cNvCxnSpPr>
            <a:endCxn id="10" idx="1"/>
          </p:cNvCxnSpPr>
          <p:nvPr/>
        </p:nvCxnSpPr>
        <p:spPr>
          <a:xfrm>
            <a:off x="2218243" y="2785526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3"/>
            <a:endCxn id="30" idx="1"/>
          </p:cNvCxnSpPr>
          <p:nvPr/>
        </p:nvCxnSpPr>
        <p:spPr>
          <a:xfrm>
            <a:off x="4250243" y="2785526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30" idx="3"/>
            <a:endCxn id="32" idx="1"/>
          </p:cNvCxnSpPr>
          <p:nvPr/>
        </p:nvCxnSpPr>
        <p:spPr>
          <a:xfrm>
            <a:off x="5901243" y="2785526"/>
            <a:ext cx="38946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2" idx="2"/>
            <a:endCxn id="19" idx="0"/>
          </p:cNvCxnSpPr>
          <p:nvPr/>
        </p:nvCxnSpPr>
        <p:spPr>
          <a:xfrm>
            <a:off x="6963812" y="3132659"/>
            <a:ext cx="6222" cy="402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2"/>
            <a:endCxn id="20" idx="0"/>
          </p:cNvCxnSpPr>
          <p:nvPr/>
        </p:nvCxnSpPr>
        <p:spPr>
          <a:xfrm>
            <a:off x="5228143" y="3132659"/>
            <a:ext cx="5920" cy="4035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0" idx="2"/>
            <a:endCxn id="36" idx="0"/>
          </p:cNvCxnSpPr>
          <p:nvPr/>
        </p:nvCxnSpPr>
        <p:spPr>
          <a:xfrm>
            <a:off x="3577143" y="3132659"/>
            <a:ext cx="7250" cy="4160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5" idx="2"/>
            <a:endCxn id="36" idx="1"/>
          </p:cNvCxnSpPr>
          <p:nvPr/>
        </p:nvCxnSpPr>
        <p:spPr>
          <a:xfrm rot="16200000" flipH="1">
            <a:off x="1631563" y="2622913"/>
            <a:ext cx="935077" cy="170058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Tracking Transaction Groups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8644" y="1861923"/>
            <a:ext cx="11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Open TXG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18428" y="1881800"/>
            <a:ext cx="1529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Quiescing</a:t>
            </a:r>
            <a:r>
              <a:rPr lang="en-US" dirty="0" smtClean="0"/>
              <a:t> TXG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28749" y="1879591"/>
            <a:ext cx="1379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Syncing TXG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00723" y="1135629"/>
            <a:ext cx="2451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Time</a:t>
            </a:r>
            <a:endParaRPr lang="en-US" sz="28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895640" y="1707316"/>
            <a:ext cx="480906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5255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Optimization #2</a:t>
            </a:r>
            <a:endParaRPr lang="en-US" dirty="0"/>
          </a:p>
        </p:txBody>
      </p:sp>
      <p:sp>
        <p:nvSpPr>
          <p:cNvPr id="37" name="Content Placeholder 3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Asynchronous Fault Resolution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6659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Syncer</a:t>
            </a:r>
            <a:r>
              <a:rPr lang="en-US" dirty="0" smtClean="0"/>
              <a:t> stalls due to synchronous resolve behavior.</a:t>
            </a:r>
          </a:p>
          <a:p>
            <a:r>
              <a:rPr lang="en-US" dirty="0" smtClean="0"/>
              <a:t>Resolving reads that are known to be needed are delayed.</a:t>
            </a:r>
          </a:p>
          <a:p>
            <a:pPr lvl="1"/>
            <a:r>
              <a:rPr lang="en-US" dirty="0" smtClean="0"/>
              <a:t>Example: a modified version of the record is created in a new TXG</a:t>
            </a:r>
          </a:p>
          <a:p>
            <a:r>
              <a:rPr lang="en-US" dirty="0" smtClean="0"/>
              <a:t>Writers should be able to cheaply start the resolve process without blocking.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syncer</a:t>
            </a:r>
            <a:r>
              <a:rPr lang="en-US" dirty="0" smtClean="0"/>
              <a:t> should operate on multiple COW faults in parallel.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Issues with Implementation #1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903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Split Brain</a:t>
            </a:r>
          </a:p>
          <a:p>
            <a:pPr lvl="1"/>
            <a:r>
              <a:rPr lang="en-US" dirty="0" smtClean="0"/>
              <a:t>ZFS record can have multiple personality disorder</a:t>
            </a:r>
          </a:p>
          <a:p>
            <a:pPr lvl="2"/>
            <a:r>
              <a:rPr lang="en-US" dirty="0" smtClean="0"/>
              <a:t>Example: Write, truncate, write again, all in flight at the same time with a resolving read. </a:t>
            </a:r>
          </a:p>
          <a:p>
            <a:pPr lvl="1"/>
            <a:r>
              <a:rPr lang="en-US" dirty="0" smtClean="0"/>
              <a:t>Term reflects how dealing with this issue made us feel.</a:t>
            </a:r>
          </a:p>
          <a:p>
            <a:r>
              <a:rPr lang="en-US" dirty="0" smtClean="0"/>
              <a:t>Chaining </a:t>
            </a:r>
            <a:r>
              <a:rPr lang="en-US" dirty="0" err="1" smtClean="0"/>
              <a:t>syncer’s</a:t>
            </a:r>
            <a:r>
              <a:rPr lang="en-US" dirty="0" smtClean="0"/>
              <a:t> write to the resolving read</a:t>
            </a:r>
          </a:p>
          <a:p>
            <a:pPr lvl="1"/>
            <a:r>
              <a:rPr lang="en-US" dirty="0" smtClean="0"/>
              <a:t>This read may have been started in advance of </a:t>
            </a:r>
            <a:r>
              <a:rPr lang="en-US" dirty="0" err="1" smtClean="0"/>
              <a:t>syncer</a:t>
            </a:r>
            <a:r>
              <a:rPr lang="en-US" dirty="0" smtClean="0"/>
              <a:t> processing due to a writer noticing that resolution is necessary.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029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Optimization #3</a:t>
            </a:r>
            <a:endParaRPr lang="en-US" dirty="0"/>
          </a:p>
        </p:txBody>
      </p:sp>
      <p:sp>
        <p:nvSpPr>
          <p:cNvPr id="37" name="Content Placeholder 3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Asynchronous Reads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84138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ZFS – Block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34358" y="1552287"/>
            <a:ext cx="1007881" cy="87693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ZFS </a:t>
            </a:r>
            <a:r>
              <a:rPr lang="en-US" dirty="0" err="1" smtClean="0"/>
              <a:t>Posix</a:t>
            </a:r>
            <a:endParaRPr lang="en-US" dirty="0"/>
          </a:p>
          <a:p>
            <a:pPr algn="ctr"/>
            <a:r>
              <a:rPr lang="en-US" dirty="0" smtClean="0"/>
              <a:t>Layer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1655" y="1673241"/>
            <a:ext cx="13851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Presentation</a:t>
            </a:r>
          </a:p>
          <a:p>
            <a:r>
              <a:rPr lang="en-US" dirty="0" smtClean="0"/>
              <a:t>Layer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924142" y="3275915"/>
            <a:ext cx="1675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Configuration &amp;</a:t>
            </a:r>
          </a:p>
          <a:p>
            <a:pPr algn="ctr"/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834344" y="2731613"/>
            <a:ext cx="4354046" cy="8970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Management Unit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834343" y="3972630"/>
            <a:ext cx="4354045" cy="89709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Storage Pool Allocator</a:t>
            </a:r>
            <a:endParaRPr lang="en-US" dirty="0"/>
          </a:p>
        </p:txBody>
      </p:sp>
      <p:sp>
        <p:nvSpPr>
          <p:cNvPr id="13" name="Magnetic Disk 12"/>
          <p:cNvSpPr/>
          <p:nvPr/>
        </p:nvSpPr>
        <p:spPr>
          <a:xfrm>
            <a:off x="2306945" y="5257800"/>
            <a:ext cx="838200" cy="1066800"/>
          </a:xfrm>
          <a:prstGeom prst="flowChartMagneticDisk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agnetic Disk 13"/>
          <p:cNvSpPr/>
          <p:nvPr/>
        </p:nvSpPr>
        <p:spPr>
          <a:xfrm>
            <a:off x="1468745" y="5257800"/>
            <a:ext cx="838200" cy="1066800"/>
          </a:xfrm>
          <a:prstGeom prst="flowChartMagneticDisk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Magnetic Disk 14"/>
          <p:cNvSpPr/>
          <p:nvPr/>
        </p:nvSpPr>
        <p:spPr>
          <a:xfrm>
            <a:off x="3145145" y="5257800"/>
            <a:ext cx="838200" cy="1066800"/>
          </a:xfrm>
          <a:prstGeom prst="flowChartMagneticDisk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81418" y="2832411"/>
            <a:ext cx="1370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Objects and Caching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2873" y="4093587"/>
            <a:ext cx="1169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Layout Policy</a:t>
            </a:r>
            <a:endParaRPr lang="en-US" dirty="0"/>
          </a:p>
        </p:txBody>
      </p:sp>
      <p:sp>
        <p:nvSpPr>
          <p:cNvPr id="19" name="Magnetic Disk 18"/>
          <p:cNvSpPr/>
          <p:nvPr/>
        </p:nvSpPr>
        <p:spPr>
          <a:xfrm>
            <a:off x="4817787" y="5259003"/>
            <a:ext cx="838200" cy="1066800"/>
          </a:xfrm>
          <a:prstGeom prst="flowChartMagneticDisk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gnetic Disk 19"/>
          <p:cNvSpPr/>
          <p:nvPr/>
        </p:nvSpPr>
        <p:spPr>
          <a:xfrm>
            <a:off x="3979587" y="5259003"/>
            <a:ext cx="838200" cy="1066800"/>
          </a:xfrm>
          <a:prstGeom prst="flowChartMagneticDisk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Magnetic Disk 20"/>
          <p:cNvSpPr/>
          <p:nvPr/>
        </p:nvSpPr>
        <p:spPr>
          <a:xfrm>
            <a:off x="5655987" y="5259003"/>
            <a:ext cx="838200" cy="1066800"/>
          </a:xfrm>
          <a:prstGeom prst="flowChartMagneticDisk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954324" y="1553491"/>
            <a:ext cx="1007881" cy="87693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ZFS Volumes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074290" y="1554695"/>
            <a:ext cx="1007881" cy="87693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Lustre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184177" y="1555899"/>
            <a:ext cx="1007881" cy="87693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CAM</a:t>
            </a:r>
          </a:p>
          <a:p>
            <a:pPr algn="ctr"/>
            <a:r>
              <a:rPr lang="en-US" dirty="0" smtClean="0"/>
              <a:t>Target</a:t>
            </a:r>
          </a:p>
          <a:p>
            <a:pPr algn="ctr"/>
            <a:r>
              <a:rPr lang="en-US" dirty="0" smtClean="0"/>
              <a:t>Layer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6722566" y="3963755"/>
            <a:ext cx="2076235" cy="8970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zfs</a:t>
            </a:r>
            <a:r>
              <a:rPr lang="en-US" dirty="0" smtClean="0"/>
              <a:t>(8), </a:t>
            </a:r>
            <a:r>
              <a:rPr lang="en-US" dirty="0" err="1" smtClean="0"/>
              <a:t>zpool</a:t>
            </a:r>
            <a:r>
              <a:rPr lang="en-US" dirty="0" smtClean="0"/>
              <a:t>(8)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31" idx="1"/>
            <a:endCxn id="11" idx="3"/>
          </p:cNvCxnSpPr>
          <p:nvPr/>
        </p:nvCxnSpPr>
        <p:spPr>
          <a:xfrm flipH="1">
            <a:off x="6188388" y="4412304"/>
            <a:ext cx="534178" cy="887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0" idx="2"/>
            <a:endCxn id="11" idx="0"/>
          </p:cNvCxnSpPr>
          <p:nvPr/>
        </p:nvCxnSpPr>
        <p:spPr>
          <a:xfrm flipH="1">
            <a:off x="4011366" y="3628710"/>
            <a:ext cx="1" cy="3439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4" idx="2"/>
          </p:cNvCxnSpPr>
          <p:nvPr/>
        </p:nvCxnSpPr>
        <p:spPr>
          <a:xfrm flipH="1">
            <a:off x="2338284" y="2429225"/>
            <a:ext cx="15" cy="31246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3468329" y="2420349"/>
            <a:ext cx="15" cy="31246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4566919" y="2420349"/>
            <a:ext cx="15" cy="31246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5685667" y="2430428"/>
            <a:ext cx="15" cy="31246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11" idx="2"/>
            <a:endCxn id="14" idx="1"/>
          </p:cNvCxnSpPr>
          <p:nvPr/>
        </p:nvCxnSpPr>
        <p:spPr>
          <a:xfrm rot="5400000">
            <a:off x="2755570" y="4002003"/>
            <a:ext cx="388073" cy="2123521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11" idx="2"/>
            <a:endCxn id="13" idx="1"/>
          </p:cNvCxnSpPr>
          <p:nvPr/>
        </p:nvCxnSpPr>
        <p:spPr>
          <a:xfrm rot="5400000">
            <a:off x="3174670" y="4421103"/>
            <a:ext cx="388073" cy="1285321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11" idx="2"/>
            <a:endCxn id="15" idx="1"/>
          </p:cNvCxnSpPr>
          <p:nvPr/>
        </p:nvCxnSpPr>
        <p:spPr>
          <a:xfrm rot="5400000">
            <a:off x="3593770" y="4840203"/>
            <a:ext cx="388073" cy="447121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stCxn id="11" idx="2"/>
            <a:endCxn id="20" idx="1"/>
          </p:cNvCxnSpPr>
          <p:nvPr/>
        </p:nvCxnSpPr>
        <p:spPr>
          <a:xfrm rot="16200000" flipH="1">
            <a:off x="4010388" y="4870704"/>
            <a:ext cx="389276" cy="387321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11" idx="2"/>
            <a:endCxn id="19" idx="1"/>
          </p:cNvCxnSpPr>
          <p:nvPr/>
        </p:nvCxnSpPr>
        <p:spPr>
          <a:xfrm rot="16200000" flipH="1">
            <a:off x="4429488" y="4451604"/>
            <a:ext cx="389276" cy="1225521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11" idx="2"/>
            <a:endCxn id="21" idx="1"/>
          </p:cNvCxnSpPr>
          <p:nvPr/>
        </p:nvCxnSpPr>
        <p:spPr>
          <a:xfrm rot="16200000" flipH="1">
            <a:off x="4848588" y="4032504"/>
            <a:ext cx="389276" cy="2063721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6027129" y="786214"/>
            <a:ext cx="141103" cy="1511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68232" y="675337"/>
            <a:ext cx="2689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</a:t>
            </a:r>
            <a:r>
              <a:rPr lang="en-US" dirty="0" smtClean="0"/>
              <a:t>Blocking </a:t>
            </a:r>
            <a:r>
              <a:rPr lang="en-US" dirty="0" smtClean="0"/>
              <a:t>Semantics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6028344" y="1089814"/>
            <a:ext cx="141103" cy="1511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169447" y="978937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Callback Semantics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636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B458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Get as much I/O in flight as possible</a:t>
            </a:r>
          </a:p>
          <a:p>
            <a:r>
              <a:rPr lang="en-US" dirty="0" smtClean="0"/>
              <a:t>Uses Thread Local Storage (TLS)</a:t>
            </a:r>
          </a:p>
          <a:p>
            <a:pPr lvl="1"/>
            <a:r>
              <a:rPr lang="en-US" dirty="0" smtClean="0"/>
              <a:t>Avoid lock order reversals</a:t>
            </a:r>
          </a:p>
          <a:p>
            <a:pPr lvl="1"/>
            <a:r>
              <a:rPr lang="en-US" dirty="0" smtClean="0"/>
              <a:t>Avoid modifications in APIs just to pass down a queue.</a:t>
            </a:r>
          </a:p>
          <a:p>
            <a:pPr lvl="1"/>
            <a:r>
              <a:rPr lang="en-US" dirty="0" smtClean="0"/>
              <a:t>No lock overhead due to it being per-thread</a:t>
            </a:r>
          </a:p>
          <a:p>
            <a:r>
              <a:rPr lang="en-US" dirty="0" err="1" smtClean="0"/>
              <a:t>Refcounting</a:t>
            </a:r>
            <a:r>
              <a:rPr lang="en-US" dirty="0"/>
              <a:t> </a:t>
            </a:r>
            <a:r>
              <a:rPr lang="en-US" dirty="0" smtClean="0"/>
              <a:t>while issuing I/</a:t>
            </a:r>
            <a:r>
              <a:rPr lang="en-US" dirty="0" err="1" smtClean="0"/>
              <a:t>Os</a:t>
            </a:r>
            <a:r>
              <a:rPr lang="en-US" dirty="0" smtClean="0"/>
              <a:t> to make sure callback is not called until entire I/O completes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Asynchronous DMU I/O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360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File System/Object store + Volume Manager + RAID</a:t>
            </a:r>
            <a:endParaRPr lang="en-US" dirty="0" smtClean="0"/>
          </a:p>
          <a:p>
            <a:r>
              <a:rPr lang="en-US" dirty="0" smtClean="0"/>
              <a:t>Data Integrity via RAID, checksums stored independently of data, and metadata </a:t>
            </a:r>
            <a:r>
              <a:rPr lang="en-US" dirty="0" smtClean="0"/>
              <a:t>duplication</a:t>
            </a:r>
          </a:p>
          <a:p>
            <a:r>
              <a:rPr lang="en-US" dirty="0" smtClean="0"/>
              <a:t>Changes are committed via transactions allowing fast recovery after an unclean shutdown</a:t>
            </a:r>
            <a:endParaRPr lang="en-US" dirty="0" smtClean="0"/>
          </a:p>
          <a:p>
            <a:r>
              <a:rPr lang="en-US" dirty="0" smtClean="0"/>
              <a:t>Snapshots</a:t>
            </a:r>
          </a:p>
          <a:p>
            <a:r>
              <a:rPr lang="en-US" dirty="0" err="1" smtClean="0"/>
              <a:t>Deduplication</a:t>
            </a:r>
            <a:endParaRPr lang="en-US" dirty="0" smtClean="0"/>
          </a:p>
          <a:p>
            <a:r>
              <a:rPr lang="en-US" dirty="0" smtClean="0"/>
              <a:t>Encryption</a:t>
            </a:r>
          </a:p>
          <a:p>
            <a:r>
              <a:rPr lang="en-US" dirty="0" smtClean="0"/>
              <a:t>Synchronous Write Journaling</a:t>
            </a:r>
          </a:p>
          <a:p>
            <a:r>
              <a:rPr lang="en-US" dirty="0" smtClean="0"/>
              <a:t>Adaptive, tiered caching of hot data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ZFS Feature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174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639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Bugs, bugs, bugs…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676400"/>
            <a:ext cx="1621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Deadlocks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 rot="20360645">
            <a:off x="2362200" y="1828800"/>
            <a:ext cx="26396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Data corruption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 rot="538992">
            <a:off x="5029200" y="1828800"/>
            <a:ext cx="18239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Missed events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 rot="20996088">
            <a:off x="1447800" y="2743200"/>
            <a:ext cx="3824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wrong arguments to </a:t>
            </a:r>
            <a:r>
              <a:rPr lang="en-US" sz="2400" dirty="0" err="1" smtClean="0"/>
              <a:t>bcopy</a:t>
            </a:r>
            <a:endParaRPr lang="en-US" sz="2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791200" y="297180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Page faults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81400" y="3429000"/>
            <a:ext cx="1553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Bad comments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67200" y="4419600"/>
            <a:ext cx="4564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Invalid state machine transitions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 rot="426386">
            <a:off x="3886200" y="5029200"/>
            <a:ext cx="3024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Split brain conditions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 rot="20851047">
            <a:off x="4843391" y="3790252"/>
            <a:ext cx="25226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Incorrect </a:t>
            </a:r>
            <a:r>
              <a:rPr lang="en-US" sz="2000" dirty="0" err="1" smtClean="0"/>
              <a:t>refcounting</a:t>
            </a:r>
            <a:endParaRPr lang="en-US" sz="2000" dirty="0" smtClean="0"/>
          </a:p>
        </p:txBody>
      </p:sp>
      <p:sp>
        <p:nvSpPr>
          <p:cNvPr id="15" name="TextBox 14"/>
          <p:cNvSpPr txBox="1"/>
          <p:nvPr/>
        </p:nvSpPr>
        <p:spPr>
          <a:xfrm rot="842739">
            <a:off x="376726" y="3606757"/>
            <a:ext cx="4033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Unprotected critical sections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 rot="853052">
            <a:off x="4419600" y="2362200"/>
            <a:ext cx="35726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Sleeping holding non-</a:t>
            </a:r>
            <a:r>
              <a:rPr lang="en-US" sz="1600" dirty="0" err="1" smtClean="0"/>
              <a:t>sleepable</a:t>
            </a:r>
            <a:r>
              <a:rPr lang="en-US" sz="1600" dirty="0" smtClean="0"/>
              <a:t> locks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 rot="20514163">
            <a:off x="838200" y="4495800"/>
            <a:ext cx="1780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Memory leaks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1143000" y="5257800"/>
            <a:ext cx="2515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Insufficient interlocking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800600" y="5867400"/>
            <a:ext cx="4100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i="1" dirty="0" smtClean="0"/>
              <a:t>Disclaimer: This is not a complete list.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05799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0" grpId="1"/>
      <p:bldP spid="11" grpId="0"/>
      <p:bldP spid="13" grpId="0"/>
      <p:bldP spid="14" grpId="0"/>
      <p:bldP spid="15" grpId="0"/>
      <p:bldP spid="16" grpId="0"/>
      <p:bldP spid="17" grpId="0"/>
      <p:bldP spid="19" grpId="0"/>
      <p:bldP spid="2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ZFS has many complex moving parts</a:t>
            </a:r>
          </a:p>
          <a:p>
            <a:r>
              <a:rPr lang="en-US" dirty="0" smtClean="0"/>
              <a:t>Simply thrashing a ZFS is </a:t>
            </a:r>
            <a:r>
              <a:rPr lang="en-US" i="1" dirty="0" smtClean="0"/>
              <a:t>not</a:t>
            </a:r>
            <a:r>
              <a:rPr lang="en-US" dirty="0" smtClean="0"/>
              <a:t> a sufficient test</a:t>
            </a:r>
          </a:p>
          <a:p>
            <a:pPr lvl="1"/>
            <a:r>
              <a:rPr lang="en-US" dirty="0" smtClean="0"/>
              <a:t>Many hidden parts make use of the DMU layer and are not directly involved in data I/O or at all</a:t>
            </a:r>
          </a:p>
          <a:p>
            <a:r>
              <a:rPr lang="en-US" dirty="0" smtClean="0"/>
              <a:t>Extensive modifications of the DMU layer require thorough verification</a:t>
            </a:r>
          </a:p>
          <a:p>
            <a:pPr lvl="1"/>
            <a:r>
              <a:rPr lang="en-US" dirty="0" smtClean="0"/>
              <a:t>Every object in ZFS uses the DMU layer to support its transactional nature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Validation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508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more asserts added</a:t>
            </a:r>
          </a:p>
          <a:p>
            <a:r>
              <a:rPr lang="en-US" dirty="0"/>
              <a:t>Solaris Test Framework ZFS test </a:t>
            </a:r>
            <a:r>
              <a:rPr lang="en-US" dirty="0" smtClean="0"/>
              <a:t>suite</a:t>
            </a:r>
          </a:p>
          <a:p>
            <a:pPr lvl="1"/>
            <a:r>
              <a:rPr lang="en-US" dirty="0" smtClean="0"/>
              <a:t>Extensively modified to (mostly) pass on FreeBSD</a:t>
            </a:r>
          </a:p>
          <a:p>
            <a:pPr lvl="1"/>
            <a:r>
              <a:rPr lang="en-US" dirty="0" smtClean="0"/>
              <a:t>Has ~300 tests, needs more</a:t>
            </a:r>
            <a:endParaRPr lang="en-US" dirty="0"/>
          </a:p>
          <a:p>
            <a:r>
              <a:rPr lang="en-US" dirty="0" err="1"/>
              <a:t>ztest</a:t>
            </a:r>
            <a:r>
              <a:rPr lang="en-US" dirty="0"/>
              <a:t>: Unit (</a:t>
            </a:r>
            <a:r>
              <a:rPr lang="en-US" dirty="0" err="1"/>
              <a:t>ish</a:t>
            </a:r>
            <a:r>
              <a:rPr lang="en-US" dirty="0"/>
              <a:t>) test </a:t>
            </a:r>
            <a:r>
              <a:rPr lang="en-US" dirty="0" smtClean="0"/>
              <a:t>suite</a:t>
            </a:r>
          </a:p>
          <a:p>
            <a:pPr lvl="1"/>
            <a:r>
              <a:rPr lang="en-US" dirty="0" smtClean="0"/>
              <a:t>Element of randomization requires multiple test runs</a:t>
            </a:r>
          </a:p>
          <a:p>
            <a:pPr lvl="1"/>
            <a:r>
              <a:rPr lang="en-US" dirty="0" smtClean="0"/>
              <a:t>Some test frequencies increased to verify fixes</a:t>
            </a:r>
            <a:endParaRPr lang="en-US" dirty="0"/>
          </a:p>
          <a:p>
            <a:r>
              <a:rPr lang="en-US" dirty="0" err="1"/>
              <a:t>xdd</a:t>
            </a:r>
            <a:r>
              <a:rPr lang="en-US" dirty="0"/>
              <a:t>: Performance </a:t>
            </a:r>
            <a:r>
              <a:rPr lang="en-US" dirty="0" smtClean="0"/>
              <a:t>tests</a:t>
            </a:r>
          </a:p>
          <a:p>
            <a:pPr lvl="1"/>
            <a:r>
              <a:rPr lang="en-US" dirty="0" smtClean="0"/>
              <a:t>Finds bugs involving high workloads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Testing, testing, testing…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633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DMU I/O APIs rewritten to allow issuing </a:t>
            </a:r>
            <a:r>
              <a:rPr lang="en-US" dirty="0" err="1" smtClean="0"/>
              <a:t>async</a:t>
            </a:r>
            <a:r>
              <a:rPr lang="en-US" dirty="0" smtClean="0"/>
              <a:t> IOs, minimize hold/release cycles, &amp; unify API for all callers</a:t>
            </a:r>
          </a:p>
          <a:p>
            <a:r>
              <a:rPr lang="en-US" dirty="0" smtClean="0"/>
              <a:t>DBUF dirty restructured</a:t>
            </a:r>
          </a:p>
          <a:p>
            <a:pPr lvl="1"/>
            <a:r>
              <a:rPr lang="en-US" dirty="0" smtClean="0"/>
              <a:t>Now looks more like a checklist than an organically grown process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roken apart to reduce complexity and ease understanding of its many </a:t>
            </a:r>
            <a:r>
              <a:rPr lang="en-US" dirty="0" smtClean="0"/>
              <a:t>nuances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Cleanup &amp; refactoring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89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goes 3-10X faster!  Without breaking anything!</a:t>
            </a:r>
          </a:p>
          <a:p>
            <a:r>
              <a:rPr lang="en-US" dirty="0" smtClean="0"/>
              <a:t>Results that follow are for the following </a:t>
            </a:r>
            <a:r>
              <a:rPr lang="en-US" dirty="0" err="1" smtClean="0"/>
              <a:t>config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RAIDZ2 of 4 2TB SATA drives on 6Gb LSI SAS HBA</a:t>
            </a:r>
          </a:p>
          <a:p>
            <a:pPr lvl="1"/>
            <a:r>
              <a:rPr lang="en-US" dirty="0" err="1" smtClean="0"/>
              <a:t>Xen</a:t>
            </a:r>
            <a:r>
              <a:rPr lang="en-US" dirty="0" smtClean="0"/>
              <a:t> HVM </a:t>
            </a:r>
            <a:r>
              <a:rPr lang="en-US" dirty="0" err="1" smtClean="0"/>
              <a:t>DomU</a:t>
            </a:r>
            <a:r>
              <a:rPr lang="en-US" dirty="0" smtClean="0"/>
              <a:t> w/ 4GB RAM, 4 cores of 2GHz Xeon</a:t>
            </a:r>
          </a:p>
          <a:p>
            <a:pPr lvl="1"/>
            <a:r>
              <a:rPr lang="en-US" dirty="0" smtClean="0"/>
              <a:t>10GB ZVOL, 128KB record size</a:t>
            </a:r>
          </a:p>
          <a:p>
            <a:pPr lvl="1"/>
            <a:r>
              <a:rPr lang="en-US" dirty="0" smtClean="0"/>
              <a:t>Care taken to avoid cache effects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31800" y="6858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Performance results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53399" y="1007532"/>
            <a:ext cx="111226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/>
              <a:t>a</a:t>
            </a:r>
            <a:r>
              <a:rPr lang="en-US" sz="2400" i="1" dirty="0" smtClean="0"/>
              <a:t>lmost</a:t>
            </a:r>
          </a:p>
          <a:p>
            <a:pPr algn="ctr"/>
            <a:r>
              <a:rPr lang="en-US" dirty="0" smtClean="0"/>
              <a:t>^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199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893727"/>
              </p:ext>
            </p:extLst>
          </p:nvPr>
        </p:nvGraphicFramePr>
        <p:xfrm>
          <a:off x="381000" y="685800"/>
          <a:ext cx="8305800" cy="521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0662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9191779"/>
              </p:ext>
            </p:extLst>
          </p:nvPr>
        </p:nvGraphicFramePr>
        <p:xfrm>
          <a:off x="381000" y="685800"/>
          <a:ext cx="8382000" cy="521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3842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Commercial consumption of open source works best when it is well written and documented</a:t>
            </a:r>
          </a:p>
          <a:p>
            <a:pPr lvl="1"/>
            <a:r>
              <a:rPr lang="en-US" dirty="0"/>
              <a:t>Drastically improved comments, code readability</a:t>
            </a:r>
          </a:p>
          <a:p>
            <a:r>
              <a:rPr lang="en-US" dirty="0" smtClean="0"/>
              <a:t>Community differences &amp; development choices</a:t>
            </a:r>
          </a:p>
          <a:p>
            <a:pPr lvl="1"/>
            <a:r>
              <a:rPr lang="en-US" dirty="0" smtClean="0"/>
              <a:t>Sun had a small ZFS team that stayed together</a:t>
            </a:r>
          </a:p>
          <a:p>
            <a:pPr lvl="1"/>
            <a:r>
              <a:rPr lang="en-US" dirty="0" smtClean="0"/>
              <a:t>FreeBSD has a large group of people who will frequently work on one area and move on to another</a:t>
            </a:r>
          </a:p>
          <a:p>
            <a:pPr lvl="1"/>
            <a:r>
              <a:rPr lang="en-US" dirty="0" smtClean="0"/>
              <a:t>Clear coding style, naming conventions, &amp; test cases are required for long-term maintainability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Commentary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631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Apply deferred COW fault optimization to indirect blocks</a:t>
            </a:r>
          </a:p>
          <a:p>
            <a:pPr lvl="1"/>
            <a:r>
              <a:rPr lang="en-US" dirty="0" err="1" smtClean="0"/>
              <a:t>Uncached</a:t>
            </a:r>
            <a:r>
              <a:rPr lang="en-US" dirty="0" smtClean="0"/>
              <a:t> metadata still blocks writers and this can cut write performance in half</a:t>
            </a:r>
          </a:p>
          <a:p>
            <a:r>
              <a:rPr lang="en-US" dirty="0" smtClean="0"/>
              <a:t>Required indirect blocks should be fetched asynchronously</a:t>
            </a:r>
          </a:p>
          <a:p>
            <a:r>
              <a:rPr lang="en-US" dirty="0" smtClean="0"/>
              <a:t>Eliminate copies and allow larger I/O cluster sizes in the SPA clustered I/O implementation</a:t>
            </a:r>
          </a:p>
          <a:p>
            <a:r>
              <a:rPr lang="en-US" dirty="0" smtClean="0"/>
              <a:t>Improve read </a:t>
            </a:r>
            <a:r>
              <a:rPr lang="en-US" dirty="0" err="1" smtClean="0"/>
              <a:t>prefetch</a:t>
            </a:r>
            <a:r>
              <a:rPr lang="en-US" dirty="0" smtClean="0"/>
              <a:t> performance for sequential read workloads</a:t>
            </a:r>
          </a:p>
          <a:p>
            <a:r>
              <a:rPr lang="en-US" dirty="0" smtClean="0"/>
              <a:t>Hybrid RAIDZ and/or more standard RAID 5/6 transform</a:t>
            </a:r>
          </a:p>
          <a:p>
            <a:r>
              <a:rPr lang="en-US" dirty="0" smtClean="0"/>
              <a:t>All the other things that have kept Kirk working on file systems for 30 years.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Further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395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Simplified ZFS Block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34358" y="1552287"/>
            <a:ext cx="1007881" cy="87693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ZFS </a:t>
            </a:r>
            <a:r>
              <a:rPr lang="en-US" dirty="0" smtClean="0"/>
              <a:t>POSIX</a:t>
            </a:r>
            <a:endParaRPr lang="en-US" dirty="0"/>
          </a:p>
          <a:p>
            <a:pPr algn="ctr"/>
            <a:r>
              <a:rPr lang="en-US" dirty="0" smtClean="0"/>
              <a:t>Layer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1655" y="1673241"/>
            <a:ext cx="13851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Presentation</a:t>
            </a:r>
          </a:p>
          <a:p>
            <a:r>
              <a:rPr lang="en-US" dirty="0" smtClean="0"/>
              <a:t>Layer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924142" y="3275915"/>
            <a:ext cx="1675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Configuration &amp;</a:t>
            </a:r>
          </a:p>
          <a:p>
            <a:pPr algn="ctr"/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834344" y="2731613"/>
            <a:ext cx="4354046" cy="897097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Management Unit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834343" y="3972630"/>
            <a:ext cx="4354045" cy="8970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Storage Pool Allocator</a:t>
            </a:r>
            <a:endParaRPr lang="en-US" dirty="0"/>
          </a:p>
        </p:txBody>
      </p:sp>
      <p:sp>
        <p:nvSpPr>
          <p:cNvPr id="13" name="Magnetic Disk 12"/>
          <p:cNvSpPr/>
          <p:nvPr/>
        </p:nvSpPr>
        <p:spPr>
          <a:xfrm>
            <a:off x="2306945" y="5257800"/>
            <a:ext cx="838200" cy="1066800"/>
          </a:xfrm>
          <a:prstGeom prst="flowChartMagneticDisk">
            <a:avLst/>
          </a:prstGeom>
          <a:solidFill>
            <a:srgbClr val="4F81BD"/>
          </a:solidFill>
          <a:ln w="28575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agnetic Disk 13"/>
          <p:cNvSpPr/>
          <p:nvPr/>
        </p:nvSpPr>
        <p:spPr>
          <a:xfrm>
            <a:off x="1468745" y="5257800"/>
            <a:ext cx="838200" cy="1066800"/>
          </a:xfrm>
          <a:prstGeom prst="flowChartMagneticDisk">
            <a:avLst/>
          </a:prstGeom>
          <a:solidFill>
            <a:srgbClr val="4F81BD"/>
          </a:solidFill>
          <a:ln w="28575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Magnetic Disk 14"/>
          <p:cNvSpPr/>
          <p:nvPr/>
        </p:nvSpPr>
        <p:spPr>
          <a:xfrm>
            <a:off x="3145145" y="5257800"/>
            <a:ext cx="838200" cy="1066800"/>
          </a:xfrm>
          <a:prstGeom prst="flowChartMagneticDisk">
            <a:avLst/>
          </a:prstGeom>
          <a:solidFill>
            <a:srgbClr val="4F81BD"/>
          </a:solidFill>
          <a:ln w="28575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81418" y="2832411"/>
            <a:ext cx="1370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Objects and Caching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2873" y="4093587"/>
            <a:ext cx="1169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Layout Policy</a:t>
            </a:r>
            <a:endParaRPr lang="en-US" dirty="0"/>
          </a:p>
        </p:txBody>
      </p:sp>
      <p:sp>
        <p:nvSpPr>
          <p:cNvPr id="19" name="Magnetic Disk 18"/>
          <p:cNvSpPr/>
          <p:nvPr/>
        </p:nvSpPr>
        <p:spPr>
          <a:xfrm>
            <a:off x="4817787" y="5259003"/>
            <a:ext cx="838200" cy="1066800"/>
          </a:xfrm>
          <a:prstGeom prst="flowChartMagneticDisk">
            <a:avLst/>
          </a:prstGeom>
          <a:solidFill>
            <a:srgbClr val="4F81BD"/>
          </a:solidFill>
          <a:ln w="28575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gnetic Disk 19"/>
          <p:cNvSpPr/>
          <p:nvPr/>
        </p:nvSpPr>
        <p:spPr>
          <a:xfrm>
            <a:off x="3979587" y="5259003"/>
            <a:ext cx="838200" cy="1066800"/>
          </a:xfrm>
          <a:prstGeom prst="flowChartMagneticDisk">
            <a:avLst/>
          </a:prstGeom>
          <a:solidFill>
            <a:srgbClr val="4F81BD"/>
          </a:solidFill>
          <a:ln w="28575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Magnetic Disk 20"/>
          <p:cNvSpPr/>
          <p:nvPr/>
        </p:nvSpPr>
        <p:spPr>
          <a:xfrm>
            <a:off x="5655987" y="5259003"/>
            <a:ext cx="838200" cy="1066800"/>
          </a:xfrm>
          <a:prstGeom prst="flowChartMagneticDisk">
            <a:avLst/>
          </a:prstGeom>
          <a:solidFill>
            <a:srgbClr val="4F81BD"/>
          </a:solidFill>
          <a:ln w="28575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954324" y="1553491"/>
            <a:ext cx="1007881" cy="87693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ZFS Volumes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074290" y="1554695"/>
            <a:ext cx="1007881" cy="87693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Lustre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184177" y="1555899"/>
            <a:ext cx="1007881" cy="87693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CAM</a:t>
            </a:r>
          </a:p>
          <a:p>
            <a:pPr algn="ctr"/>
            <a:r>
              <a:rPr lang="en-US" dirty="0" smtClean="0"/>
              <a:t>Target</a:t>
            </a:r>
          </a:p>
          <a:p>
            <a:pPr algn="ctr"/>
            <a:r>
              <a:rPr lang="en-US" dirty="0" smtClean="0"/>
              <a:t>Layer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6722566" y="3963755"/>
            <a:ext cx="2076235" cy="897097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zfs</a:t>
            </a:r>
            <a:r>
              <a:rPr lang="en-US" dirty="0" smtClean="0"/>
              <a:t>(8), </a:t>
            </a:r>
            <a:r>
              <a:rPr lang="en-US" dirty="0" err="1" smtClean="0"/>
              <a:t>zpool</a:t>
            </a:r>
            <a:r>
              <a:rPr lang="en-US" dirty="0" smtClean="0"/>
              <a:t>(8)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31" idx="1"/>
            <a:endCxn id="11" idx="3"/>
          </p:cNvCxnSpPr>
          <p:nvPr/>
        </p:nvCxnSpPr>
        <p:spPr>
          <a:xfrm flipH="1">
            <a:off x="6188388" y="4412304"/>
            <a:ext cx="534178" cy="887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0" idx="2"/>
            <a:endCxn id="11" idx="0"/>
          </p:cNvCxnSpPr>
          <p:nvPr/>
        </p:nvCxnSpPr>
        <p:spPr>
          <a:xfrm flipH="1">
            <a:off x="4011366" y="3628710"/>
            <a:ext cx="1" cy="3439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4" idx="2"/>
          </p:cNvCxnSpPr>
          <p:nvPr/>
        </p:nvCxnSpPr>
        <p:spPr>
          <a:xfrm flipH="1">
            <a:off x="2338284" y="2429225"/>
            <a:ext cx="15" cy="31246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3468329" y="2420349"/>
            <a:ext cx="15" cy="31246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4566919" y="2420349"/>
            <a:ext cx="15" cy="31246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5685667" y="2430428"/>
            <a:ext cx="15" cy="31246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11" idx="2"/>
            <a:endCxn id="14" idx="1"/>
          </p:cNvCxnSpPr>
          <p:nvPr/>
        </p:nvCxnSpPr>
        <p:spPr>
          <a:xfrm rot="5400000">
            <a:off x="2755570" y="4002003"/>
            <a:ext cx="388073" cy="2123521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11" idx="2"/>
            <a:endCxn id="13" idx="1"/>
          </p:cNvCxnSpPr>
          <p:nvPr/>
        </p:nvCxnSpPr>
        <p:spPr>
          <a:xfrm rot="5400000">
            <a:off x="3174670" y="4421103"/>
            <a:ext cx="388073" cy="1285321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11" idx="2"/>
            <a:endCxn id="15" idx="1"/>
          </p:cNvCxnSpPr>
          <p:nvPr/>
        </p:nvCxnSpPr>
        <p:spPr>
          <a:xfrm rot="5400000">
            <a:off x="3593770" y="4840203"/>
            <a:ext cx="388073" cy="447121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stCxn id="11" idx="2"/>
            <a:endCxn id="20" idx="1"/>
          </p:cNvCxnSpPr>
          <p:nvPr/>
        </p:nvCxnSpPr>
        <p:spPr>
          <a:xfrm rot="16200000" flipH="1">
            <a:off x="4010388" y="4870704"/>
            <a:ext cx="389276" cy="387321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11" idx="2"/>
            <a:endCxn id="19" idx="1"/>
          </p:cNvCxnSpPr>
          <p:nvPr/>
        </p:nvCxnSpPr>
        <p:spPr>
          <a:xfrm rot="16200000" flipH="1">
            <a:off x="4429488" y="4451604"/>
            <a:ext cx="389276" cy="1225521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11" idx="2"/>
            <a:endCxn id="21" idx="1"/>
          </p:cNvCxnSpPr>
          <p:nvPr/>
        </p:nvCxnSpPr>
        <p:spPr>
          <a:xfrm rot="16200000" flipH="1">
            <a:off x="4848588" y="4032504"/>
            <a:ext cx="389276" cy="2063721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Left Arrow 58"/>
          <p:cNvSpPr/>
          <p:nvPr/>
        </p:nvSpPr>
        <p:spPr>
          <a:xfrm>
            <a:off x="6248862" y="1411163"/>
            <a:ext cx="2691042" cy="114909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File, Block, or Object Access</a:t>
            </a:r>
            <a:endParaRPr lang="en-US" dirty="0"/>
          </a:p>
        </p:txBody>
      </p:sp>
      <p:sp>
        <p:nvSpPr>
          <p:cNvPr id="61" name="Left Arrow 60"/>
          <p:cNvSpPr/>
          <p:nvPr/>
        </p:nvSpPr>
        <p:spPr>
          <a:xfrm>
            <a:off x="6250077" y="2621963"/>
            <a:ext cx="2689827" cy="114909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TX Management &amp; Object Coherency</a:t>
            </a:r>
          </a:p>
        </p:txBody>
      </p:sp>
      <p:sp>
        <p:nvSpPr>
          <p:cNvPr id="62" name="Left Arrow 61"/>
          <p:cNvSpPr/>
          <p:nvPr/>
        </p:nvSpPr>
        <p:spPr>
          <a:xfrm>
            <a:off x="6251295" y="3842815"/>
            <a:ext cx="2688609" cy="114909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Volumes, RAID, Snapshots, I/O Pipeline</a:t>
            </a:r>
            <a:endParaRPr lang="en-US" dirty="0"/>
          </a:p>
        </p:txBody>
      </p:sp>
      <p:sp>
        <p:nvSpPr>
          <p:cNvPr id="72" name="Left Arrow 71"/>
          <p:cNvSpPr/>
          <p:nvPr/>
        </p:nvSpPr>
        <p:spPr>
          <a:xfrm>
            <a:off x="6251295" y="2633246"/>
            <a:ext cx="2689827" cy="1149090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Spectra Optimizations</a:t>
            </a:r>
          </a:p>
          <a:p>
            <a:pPr algn="ctr"/>
            <a:r>
              <a:rPr lang="en-US" dirty="0" smtClean="0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198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  <p:bldP spid="61" grpId="0" animBg="1"/>
      <p:bldP spid="61" grpId="1" animBg="1"/>
      <p:bldP spid="62" grpId="0" animBg="1"/>
      <p:bldP spid="62" grpId="1" animBg="1"/>
      <p:bldP spid="7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Sun’s original ZFS team for developing ZFS</a:t>
            </a:r>
          </a:p>
          <a:p>
            <a:r>
              <a:rPr lang="en-US" dirty="0" err="1" smtClean="0"/>
              <a:t>Pawel</a:t>
            </a:r>
            <a:r>
              <a:rPr lang="en-US" dirty="0" smtClean="0"/>
              <a:t> </a:t>
            </a:r>
            <a:r>
              <a:rPr lang="en-US" dirty="0" err="1" smtClean="0"/>
              <a:t>Dawidek</a:t>
            </a:r>
            <a:r>
              <a:rPr lang="en-US" dirty="0" smtClean="0"/>
              <a:t> for the FreeBSD port</a:t>
            </a:r>
          </a:p>
          <a:p>
            <a:r>
              <a:rPr lang="en-US" dirty="0" err="1" smtClean="0"/>
              <a:t>HighCloud</a:t>
            </a:r>
            <a:r>
              <a:rPr lang="en-US" dirty="0" smtClean="0"/>
              <a:t> Security for the FreeBSD port of the STF ZFS test suite</a:t>
            </a:r>
          </a:p>
          <a:p>
            <a:r>
              <a:rPr lang="en-US" dirty="0" err="1" smtClean="0"/>
              <a:t>Illumos</a:t>
            </a:r>
            <a:r>
              <a:rPr lang="en-US" dirty="0" smtClean="0"/>
              <a:t> for continuing open source ZFS development</a:t>
            </a:r>
          </a:p>
          <a:p>
            <a:r>
              <a:rPr lang="en-US" dirty="0" smtClean="0"/>
              <a:t>Spectra Logic for funding our work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316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7" name="Content Placeholder 36"/>
          <p:cNvSpPr>
            <a:spLocks noGrp="1"/>
          </p:cNvSpPr>
          <p:nvPr>
            <p:ph type="subTitle" idx="1"/>
          </p:nvPr>
        </p:nvSpPr>
        <p:spPr>
          <a:xfrm>
            <a:off x="1371600" y="2345281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Preliminary Patch Set:</a:t>
            </a:r>
          </a:p>
          <a:p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err="1"/>
              <a:t>people.freebsd.org</a:t>
            </a:r>
            <a:r>
              <a:rPr lang="en-US" dirty="0"/>
              <a:t>/~will/</a:t>
            </a:r>
            <a:r>
              <a:rPr lang="en-US" dirty="0" err="1"/>
              <a:t>zfs</a:t>
            </a:r>
            <a:r>
              <a:rPr lang="en-US" dirty="0"/>
              <a:t>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786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ZFS’s unit of allocation and modification is the ZFS record.</a:t>
            </a:r>
          </a:p>
          <a:p>
            <a:r>
              <a:rPr lang="en-US" dirty="0" smtClean="0"/>
              <a:t>Records range from 512B to 128KB.</a:t>
            </a:r>
          </a:p>
          <a:p>
            <a:r>
              <a:rPr lang="en-US" dirty="0" smtClean="0"/>
              <a:t>Checksum for each record are verified when the record is read to ensure data integrity.</a:t>
            </a:r>
          </a:p>
          <a:p>
            <a:r>
              <a:rPr lang="en-US" dirty="0" smtClean="0"/>
              <a:t>Checksums for a record are stored in the parent record (indirect block, or DMU node) that reference it, which are themselves </a:t>
            </a:r>
            <a:r>
              <a:rPr lang="en-US" dirty="0" err="1" smtClean="0"/>
              <a:t>checksummed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ZFS Records or Blocks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622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ZFS never overwrites a currently allocated block</a:t>
            </a:r>
          </a:p>
          <a:p>
            <a:pPr lvl="1"/>
            <a:r>
              <a:rPr lang="en-US" dirty="0" smtClean="0"/>
              <a:t>A new version of the storage pool is built in free space</a:t>
            </a:r>
          </a:p>
          <a:p>
            <a:pPr lvl="1"/>
            <a:r>
              <a:rPr lang="en-US" dirty="0" smtClean="0"/>
              <a:t>The pool is atomically transitioned to the new version</a:t>
            </a:r>
          </a:p>
          <a:p>
            <a:pPr lvl="1"/>
            <a:r>
              <a:rPr lang="en-US" dirty="0" smtClean="0"/>
              <a:t>Free space from the old version is eventually reused</a:t>
            </a:r>
          </a:p>
          <a:p>
            <a:r>
              <a:rPr lang="en-US" dirty="0" smtClean="0"/>
              <a:t>Atomicity of the version update is guaranteed by transactions, just like in databases.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Copy-on-Write, </a:t>
            </a:r>
            <a:r>
              <a:rPr lang="en-US" dirty="0"/>
              <a:t>Transactional, </a:t>
            </a:r>
            <a:r>
              <a:rPr lang="en-US" dirty="0" smtClean="0"/>
              <a:t>Semantics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211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Each write is assigned a transaction.</a:t>
            </a:r>
          </a:p>
          <a:p>
            <a:pPr lvl="0"/>
            <a:r>
              <a:rPr lang="en-US" dirty="0" smtClean="0"/>
              <a:t>Transactions are written in batches called “transaction groups” that aggregate the I/O into sequential streams for optimum write bandwidth.</a:t>
            </a:r>
          </a:p>
          <a:p>
            <a:pPr lvl="0"/>
            <a:r>
              <a:rPr lang="en-US" dirty="0" smtClean="0"/>
              <a:t>TXGs are pipelined to keep the I/O subsystem saturated</a:t>
            </a:r>
          </a:p>
          <a:p>
            <a:pPr lvl="1"/>
            <a:r>
              <a:rPr lang="en-US" dirty="0" smtClean="0"/>
              <a:t>Open TXG: Current version of Objects.  </a:t>
            </a:r>
            <a:r>
              <a:rPr lang="en-US" b="1" dirty="0" smtClean="0"/>
              <a:t>Most</a:t>
            </a:r>
            <a:r>
              <a:rPr lang="en-US" dirty="0" smtClean="0"/>
              <a:t> changes happen here.</a:t>
            </a:r>
          </a:p>
          <a:p>
            <a:pPr lvl="1"/>
            <a:r>
              <a:rPr lang="en-US" dirty="0" err="1" smtClean="0"/>
              <a:t>Quiescing</a:t>
            </a:r>
            <a:r>
              <a:rPr lang="en-US" dirty="0" smtClean="0"/>
              <a:t> TXG: Waiting for writers to finish changes to in-memory buffers.</a:t>
            </a:r>
          </a:p>
          <a:p>
            <a:pPr lvl="1"/>
            <a:r>
              <a:rPr lang="en-US" dirty="0" smtClean="0"/>
              <a:t>Synching TXG: buffers being committed to disk.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ZFS Transactions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448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Copy on Write In Action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82047" y="3691810"/>
            <a:ext cx="18288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Indirect Block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91447" y="5215810"/>
            <a:ext cx="18288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Block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72647" y="5215810"/>
            <a:ext cx="18288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Block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653847" y="5215810"/>
            <a:ext cx="18288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Block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635047" y="5215810"/>
            <a:ext cx="18288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Block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644447" y="3691810"/>
            <a:ext cx="18288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Indirect Block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663247" y="2167810"/>
            <a:ext cx="18288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DMU Node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1" idx="2"/>
            <a:endCxn id="5" idx="0"/>
          </p:cNvCxnSpPr>
          <p:nvPr/>
        </p:nvCxnSpPr>
        <p:spPr>
          <a:xfrm flipH="1">
            <a:off x="2596447" y="3006010"/>
            <a:ext cx="19812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2"/>
            <a:endCxn id="10" idx="0"/>
          </p:cNvCxnSpPr>
          <p:nvPr/>
        </p:nvCxnSpPr>
        <p:spPr>
          <a:xfrm>
            <a:off x="4577647" y="3006010"/>
            <a:ext cx="19812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2"/>
            <a:endCxn id="6" idx="0"/>
          </p:cNvCxnSpPr>
          <p:nvPr/>
        </p:nvCxnSpPr>
        <p:spPr>
          <a:xfrm flipH="1">
            <a:off x="1605847" y="4530010"/>
            <a:ext cx="9906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2"/>
            <a:endCxn id="9" idx="0"/>
          </p:cNvCxnSpPr>
          <p:nvPr/>
        </p:nvCxnSpPr>
        <p:spPr>
          <a:xfrm>
            <a:off x="6558847" y="4530010"/>
            <a:ext cx="9906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0" idx="2"/>
            <a:endCxn id="8" idx="0"/>
          </p:cNvCxnSpPr>
          <p:nvPr/>
        </p:nvCxnSpPr>
        <p:spPr>
          <a:xfrm flipH="1">
            <a:off x="5568247" y="4530010"/>
            <a:ext cx="9906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2"/>
            <a:endCxn id="7" idx="0"/>
          </p:cNvCxnSpPr>
          <p:nvPr/>
        </p:nvCxnSpPr>
        <p:spPr>
          <a:xfrm>
            <a:off x="2596447" y="4530010"/>
            <a:ext cx="9906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376399" y="1259967"/>
            <a:ext cx="2398757" cy="393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u="sng" dirty="0" err="1" smtClean="0"/>
              <a:t>ü</a:t>
            </a:r>
            <a:r>
              <a:rPr lang="en-US" dirty="0" err="1" smtClean="0"/>
              <a:t>berblock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4545543" y="1753875"/>
            <a:ext cx="70552" cy="7055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546760" y="1876035"/>
            <a:ext cx="70552" cy="7055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547978" y="1988116"/>
            <a:ext cx="70552" cy="7055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806247" y="5368210"/>
            <a:ext cx="1828800" cy="838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Block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5796847" y="3844210"/>
            <a:ext cx="1828800" cy="838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Indirect Block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815647" y="2320210"/>
            <a:ext cx="1828800" cy="838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DMU Node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3528799" y="1412367"/>
            <a:ext cx="2398757" cy="39311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 err="1" smtClean="0"/>
              <a:t>ü</a:t>
            </a:r>
            <a:r>
              <a:rPr lang="en-US" dirty="0" err="1" smtClean="0"/>
              <a:t>berblock</a:t>
            </a:r>
            <a:endParaRPr lang="en-US" dirty="0"/>
          </a:p>
        </p:txBody>
      </p:sp>
      <p:cxnSp>
        <p:nvCxnSpPr>
          <p:cNvPr id="4" name="Straight Arrow Connector 3"/>
          <p:cNvCxnSpPr>
            <a:stCxn id="30" idx="2"/>
            <a:endCxn id="29" idx="0"/>
          </p:cNvCxnSpPr>
          <p:nvPr/>
        </p:nvCxnSpPr>
        <p:spPr>
          <a:xfrm flipH="1">
            <a:off x="5720647" y="4682410"/>
            <a:ext cx="9906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1" idx="2"/>
            <a:endCxn id="30" idx="0"/>
          </p:cNvCxnSpPr>
          <p:nvPr/>
        </p:nvCxnSpPr>
        <p:spPr>
          <a:xfrm>
            <a:off x="4730047" y="3158410"/>
            <a:ext cx="19812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4697943" y="1906275"/>
            <a:ext cx="70552" cy="7055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699160" y="2028435"/>
            <a:ext cx="70552" cy="7055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4700378" y="2140516"/>
            <a:ext cx="70552" cy="7055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Arrow 18"/>
          <p:cNvSpPr/>
          <p:nvPr/>
        </p:nvSpPr>
        <p:spPr>
          <a:xfrm>
            <a:off x="6531068" y="997893"/>
            <a:ext cx="1814186" cy="1028133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Root of Storage Pool</a:t>
            </a:r>
            <a:endParaRPr lang="en-US" dirty="0"/>
          </a:p>
        </p:txBody>
      </p:sp>
      <p:sp>
        <p:nvSpPr>
          <p:cNvPr id="36" name="Left Arrow 35"/>
          <p:cNvSpPr/>
          <p:nvPr/>
        </p:nvSpPr>
        <p:spPr>
          <a:xfrm>
            <a:off x="6562522" y="2228825"/>
            <a:ext cx="1814186" cy="1028133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Root of an Object (file)</a:t>
            </a:r>
            <a:endParaRPr lang="en-US" dirty="0"/>
          </a:p>
        </p:txBody>
      </p:sp>
      <p:sp>
        <p:nvSpPr>
          <p:cNvPr id="37" name="Right Arrow 36"/>
          <p:cNvSpPr/>
          <p:nvPr/>
        </p:nvSpPr>
        <p:spPr>
          <a:xfrm rot="2540552">
            <a:off x="410584" y="2076004"/>
            <a:ext cx="2499544" cy="122799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Indirect Linkage for Object Expansion</a:t>
            </a:r>
            <a:endParaRPr lang="en-US" dirty="0"/>
          </a:p>
        </p:txBody>
      </p:sp>
      <p:sp>
        <p:nvSpPr>
          <p:cNvPr id="38" name="Lightning Bolt 37"/>
          <p:cNvSpPr/>
          <p:nvPr/>
        </p:nvSpPr>
        <p:spPr>
          <a:xfrm>
            <a:off x="4311735" y="3819702"/>
            <a:ext cx="685800" cy="1371600"/>
          </a:xfrm>
          <a:prstGeom prst="lightningBol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159335" y="3438702"/>
            <a:ext cx="71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31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19" grpId="0" animBg="1"/>
      <p:bldP spid="19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6927724" y="3535009"/>
            <a:ext cx="1270000" cy="784087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191753" y="3536213"/>
            <a:ext cx="1270000" cy="784087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547289" y="3543885"/>
            <a:ext cx="1270000" cy="784087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457200" y="4453467"/>
            <a:ext cx="8229600" cy="169809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DMU Buffer (DBUF): Metadata for ZFS blocks being modified</a:t>
            </a:r>
          </a:p>
          <a:p>
            <a:r>
              <a:rPr lang="en-US" dirty="0" smtClean="0"/>
              <a:t>Dirty Record: </a:t>
            </a:r>
            <a:r>
              <a:rPr lang="en-US" dirty="0" err="1" smtClean="0"/>
              <a:t>Syncher</a:t>
            </a:r>
            <a:r>
              <a:rPr lang="en-US" dirty="0" smtClean="0"/>
              <a:t> information for committing the data.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614228" y="3535545"/>
            <a:ext cx="272128" cy="78019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372336" y="3535545"/>
            <a:ext cx="435798" cy="78019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406805" y="3536749"/>
            <a:ext cx="272128" cy="77899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547533" y="3546828"/>
            <a:ext cx="1270000" cy="76891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5804020" y="3539603"/>
            <a:ext cx="272128" cy="77734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522754" y="3539603"/>
            <a:ext cx="272128" cy="77734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098227" y="3539602"/>
            <a:ext cx="272128" cy="77614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918864" y="3556372"/>
            <a:ext cx="1270000" cy="78408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Record Data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5192974" y="3537416"/>
            <a:ext cx="1270000" cy="78408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Record Data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3542083" y="3548700"/>
            <a:ext cx="1270000" cy="78408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Record Data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72067" y="2142067"/>
            <a:ext cx="1938866" cy="86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DMU Buffer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3496733" y="2438392"/>
            <a:ext cx="1346200" cy="69426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Dirty Record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5147733" y="2438392"/>
            <a:ext cx="1346200" cy="6942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Dirty Record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6883402" y="2438392"/>
            <a:ext cx="1346200" cy="694267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Dirty Record</a:t>
            </a:r>
            <a:endParaRPr lang="en-US" dirty="0"/>
          </a:p>
        </p:txBody>
      </p:sp>
      <p:cxnSp>
        <p:nvCxnSpPr>
          <p:cNvPr id="13" name="Straight Arrow Connector 12"/>
          <p:cNvCxnSpPr>
            <a:endCxn id="10" idx="1"/>
          </p:cNvCxnSpPr>
          <p:nvPr/>
        </p:nvCxnSpPr>
        <p:spPr>
          <a:xfrm>
            <a:off x="2810933" y="2785526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3"/>
            <a:endCxn id="30" idx="1"/>
          </p:cNvCxnSpPr>
          <p:nvPr/>
        </p:nvCxnSpPr>
        <p:spPr>
          <a:xfrm>
            <a:off x="4842933" y="2785526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30" idx="3"/>
            <a:endCxn id="32" idx="1"/>
          </p:cNvCxnSpPr>
          <p:nvPr/>
        </p:nvCxnSpPr>
        <p:spPr>
          <a:xfrm>
            <a:off x="6493933" y="2785526"/>
            <a:ext cx="38946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2" idx="2"/>
            <a:endCxn id="19" idx="0"/>
          </p:cNvCxnSpPr>
          <p:nvPr/>
        </p:nvCxnSpPr>
        <p:spPr>
          <a:xfrm>
            <a:off x="7556502" y="3132659"/>
            <a:ext cx="6222" cy="402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2"/>
            <a:endCxn id="20" idx="0"/>
          </p:cNvCxnSpPr>
          <p:nvPr/>
        </p:nvCxnSpPr>
        <p:spPr>
          <a:xfrm>
            <a:off x="5820833" y="3132659"/>
            <a:ext cx="5920" cy="4035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0" idx="2"/>
            <a:endCxn id="36" idx="0"/>
          </p:cNvCxnSpPr>
          <p:nvPr/>
        </p:nvCxnSpPr>
        <p:spPr>
          <a:xfrm>
            <a:off x="4169833" y="3132659"/>
            <a:ext cx="7250" cy="4160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5" idx="2"/>
            <a:endCxn id="36" idx="1"/>
          </p:cNvCxnSpPr>
          <p:nvPr/>
        </p:nvCxnSpPr>
        <p:spPr>
          <a:xfrm rot="16200000" flipH="1">
            <a:off x="2224253" y="2622913"/>
            <a:ext cx="935077" cy="170058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ight Arrow 52"/>
          <p:cNvSpPr/>
          <p:nvPr/>
        </p:nvSpPr>
        <p:spPr>
          <a:xfrm rot="20624324">
            <a:off x="16935" y="3668014"/>
            <a:ext cx="1864149" cy="1098541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Current Object Version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Tracking Transaction Groups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91334" y="1861923"/>
            <a:ext cx="11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Open TXG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11118" y="1881800"/>
            <a:ext cx="1529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Quiescing</a:t>
            </a:r>
            <a:r>
              <a:rPr lang="en-US" dirty="0" smtClean="0"/>
              <a:t> TXG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21439" y="1879591"/>
            <a:ext cx="1379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Syncing TXG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93413" y="1135629"/>
            <a:ext cx="2451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Time</a:t>
            </a:r>
            <a:endParaRPr lang="en-US" sz="28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488330" y="1707316"/>
            <a:ext cx="480906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711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theme/theme1.xml><?xml version="1.0" encoding="utf-8"?>
<a:theme xmlns:a="http://schemas.openxmlformats.org/drawingml/2006/main" name="Spect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Owner xmlns="a78bd047-b984-4a8c-9167-b0a702c6fb9e">
      <UserInfo>
        <DisplayName/>
        <AccountId xsi:nil="true"/>
        <AccountType/>
      </UserInfo>
    </Own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3C3ECF5505274090222CB2CF0E4DD6" ma:contentTypeVersion="4" ma:contentTypeDescription="Create a new document." ma:contentTypeScope="" ma:versionID="0e3b913f4757f6a2a61d0cfd97e4c990">
  <xsd:schema xmlns:xsd="http://www.w3.org/2001/XMLSchema" xmlns:p="http://schemas.microsoft.com/office/2006/metadata/properties" xmlns:ns1="a78bd047-b984-4a8c-9167-b0a702c6fb9e" targetNamespace="http://schemas.microsoft.com/office/2006/metadata/properties" ma:root="true" ma:fieldsID="0b9eb2d4bfebf7e1f686ee655e84f184" ns1:_="">
    <xsd:import namespace="a78bd047-b984-4a8c-9167-b0a702c6fb9e"/>
    <xsd:element name="properties">
      <xsd:complexType>
        <xsd:sequence>
          <xsd:element name="documentManagement">
            <xsd:complexType>
              <xsd:all>
                <xsd:element ref="ns1: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a78bd047-b984-4a8c-9167-b0a702c6fb9e" elementFormDefault="qualified">
    <xsd:import namespace="http://schemas.microsoft.com/office/2006/documentManagement/types"/>
    <xsd:element name="Owner" ma:index="0" nillable="true" ma:displayName="Owner" ma:list="UserInfo" ma:internalName="Owner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 ma:readOnly="true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B266E01-DA40-458D-969F-80FA936AAF2E}">
  <ds:schemaRefs>
    <ds:schemaRef ds:uri="http://schemas.microsoft.com/office/2006/metadata/properties"/>
    <ds:schemaRef ds:uri="a78bd047-b984-4a8c-9167-b0a702c6fb9e"/>
  </ds:schemaRefs>
</ds:datastoreItem>
</file>

<file path=customXml/itemProps2.xml><?xml version="1.0" encoding="utf-8"?>
<ds:datastoreItem xmlns:ds="http://schemas.openxmlformats.org/officeDocument/2006/customXml" ds:itemID="{BA6E0AA6-29D2-40D7-BA77-80BAA68BDC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84A6D6-0360-4DAE-8D9C-DA45774D96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8bd047-b984-4a8c-9167-b0a702c6fb9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Spectra</Template>
  <TotalTime>8954</TotalTime>
  <Words>1661</Words>
  <Application>Microsoft Macintosh PowerPoint</Application>
  <PresentationFormat>On-screen Show (4:3)</PresentationFormat>
  <Paragraphs>353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Spectra</vt:lpstr>
      <vt:lpstr>Optimizing ZFS for Block Storage</vt:lpstr>
      <vt:lpstr>Talk Outline</vt:lpstr>
      <vt:lpstr>ZFS Feature Overview</vt:lpstr>
      <vt:lpstr>Simplified ZFS Block Diagram</vt:lpstr>
      <vt:lpstr>ZFS Records or Blocks</vt:lpstr>
      <vt:lpstr>Copy-on-Write, Transactional, Semantics</vt:lpstr>
      <vt:lpstr>ZFS Transactions</vt:lpstr>
      <vt:lpstr>Copy on Write In Action</vt:lpstr>
      <vt:lpstr>Tracking Transaction Groups</vt:lpstr>
      <vt:lpstr>Performance Demo</vt:lpstr>
      <vt:lpstr>Performance Analysis</vt:lpstr>
      <vt:lpstr>Doctor, it hurts when I do this…</vt:lpstr>
      <vt:lpstr>Optimization #1</vt:lpstr>
      <vt:lpstr>DMU Buffer State Machine (Before)</vt:lpstr>
      <vt:lpstr>DMU Buffer State Machine (After)</vt:lpstr>
      <vt:lpstr>Tracking Transaction Groups</vt:lpstr>
      <vt:lpstr>Tracking Transaction Groups</vt:lpstr>
      <vt:lpstr>Tracking Transaction Groups</vt:lpstr>
      <vt:lpstr>Tracking Transaction Groups</vt:lpstr>
      <vt:lpstr>Tracking Transaction Groups</vt:lpstr>
      <vt:lpstr>Tracking Transaction Groups</vt:lpstr>
      <vt:lpstr>Tracking Transaction Groups</vt:lpstr>
      <vt:lpstr>Tracking Transaction Groups</vt:lpstr>
      <vt:lpstr>Optimization #2</vt:lpstr>
      <vt:lpstr>Issues with Implementation #1</vt:lpstr>
      <vt:lpstr>Complications</vt:lpstr>
      <vt:lpstr>Optimization #3</vt:lpstr>
      <vt:lpstr>ZFS – Block Diagram</vt:lpstr>
      <vt:lpstr>Asynchronous DMU I/O</vt:lpstr>
      <vt:lpstr>Results</vt:lpstr>
      <vt:lpstr>Bugs, bugs, bugs…</vt:lpstr>
      <vt:lpstr>Validation</vt:lpstr>
      <vt:lpstr>Testing, testing, testing…</vt:lpstr>
      <vt:lpstr>Cleanup &amp; refactoring</vt:lpstr>
      <vt:lpstr>Performance results</vt:lpstr>
      <vt:lpstr>PowerPoint Presentation</vt:lpstr>
      <vt:lpstr>PowerPoint Presentation</vt:lpstr>
      <vt:lpstr>Commentary</vt:lpstr>
      <vt:lpstr>Further Work</vt:lpstr>
      <vt:lpstr>Acknowledgments</vt:lpstr>
      <vt:lpstr>Questions?</vt:lpstr>
    </vt:vector>
  </TitlesOfParts>
  <Company>Spectra Logic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Redline Project</dc:title>
  <dc:creator>Doug Drees</dc:creator>
  <cp:lastModifiedBy>Justin Gibbs</cp:lastModifiedBy>
  <cp:revision>393</cp:revision>
  <dcterms:created xsi:type="dcterms:W3CDTF">2011-12-05T16:23:08Z</dcterms:created>
  <dcterms:modified xsi:type="dcterms:W3CDTF">2012-05-12T15:50:29Z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0x0101005E3C3ECF5505274090222CB2CF0E4DD6</vt:lpwstr>
  </property>
</Properties>
</file>