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71" r:id="rId9"/>
    <p:sldId id="272" r:id="rId10"/>
    <p:sldId id="273" r:id="rId11"/>
    <p:sldId id="274" r:id="rId12"/>
    <p:sldId id="268" r:id="rId13"/>
    <p:sldId id="269" r:id="rId14"/>
    <p:sldId id="262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797" autoAdjust="0"/>
    <p:restoredTop sz="94660"/>
  </p:normalViewPr>
  <p:slideViewPr>
    <p:cSldViewPr>
      <p:cViewPr>
        <p:scale>
          <a:sx n="100" d="100"/>
          <a:sy n="100" d="100"/>
        </p:scale>
        <p:origin x="-92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8D6CE-0217-4D5B-93CF-5C5403BA575A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BA9E6-9EF3-4188-8AE2-4E3BA28C6F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1470025"/>
          </a:xfrm>
        </p:spPr>
        <p:txBody>
          <a:bodyPr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1_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1470025"/>
          </a:xfrm>
        </p:spPr>
        <p:txBody>
          <a:bodyPr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987425"/>
            <a:ext cx="7772400" cy="1470025"/>
          </a:xfrm>
        </p:spPr>
        <p:txBody>
          <a:bodyPr/>
          <a:lstStyle>
            <a:lvl1pPr>
              <a:defRPr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Myriad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>
            <a:lvl1pPr>
              <a:defRPr sz="2800">
                <a:latin typeface="Myriad Pro" pitchFamily="34" charset="0"/>
              </a:defRPr>
            </a:lvl1pPr>
            <a:lvl2pPr>
              <a:defRPr sz="2400">
                <a:latin typeface="Myriad Pro" pitchFamily="34" charset="0"/>
              </a:defRPr>
            </a:lvl2pPr>
            <a:lvl3pPr>
              <a:defRPr sz="2000">
                <a:latin typeface="Myriad Pro" pitchFamily="34" charset="0"/>
              </a:defRPr>
            </a:lvl3pPr>
            <a:lvl4pPr>
              <a:defRPr sz="1800">
                <a:latin typeface="Myriad Pro" pitchFamily="34" charset="0"/>
              </a:defRPr>
            </a:lvl4pPr>
            <a:lvl5pPr>
              <a:defRPr sz="1600"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7772400" cy="609600"/>
          </a:xfrm>
        </p:spPr>
        <p:txBody>
          <a:bodyPr>
            <a:normAutofit/>
          </a:bodyPr>
          <a:lstStyle>
            <a:lvl1pPr algn="l">
              <a:defRPr sz="3600"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027237"/>
            <a:ext cx="4038600" cy="4525963"/>
          </a:xfrm>
        </p:spPr>
        <p:txBody>
          <a:bodyPr/>
          <a:lstStyle>
            <a:lvl1pPr>
              <a:defRPr sz="2800">
                <a:latin typeface="Myriad Pro" pitchFamily="34" charset="0"/>
              </a:defRPr>
            </a:lvl1pPr>
            <a:lvl2pPr>
              <a:defRPr sz="2400">
                <a:latin typeface="Myriad Pro" pitchFamily="34" charset="0"/>
              </a:defRPr>
            </a:lvl2pPr>
            <a:lvl3pPr>
              <a:defRPr sz="2000">
                <a:latin typeface="Myriad Pro" pitchFamily="34" charset="0"/>
              </a:defRPr>
            </a:lvl3pPr>
            <a:lvl4pPr>
              <a:defRPr sz="1800">
                <a:latin typeface="Myriad Pro" pitchFamily="34" charset="0"/>
              </a:defRPr>
            </a:lvl4pPr>
            <a:lvl5pPr>
              <a:defRPr sz="1800">
                <a:latin typeface="Myriad Pro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027237"/>
            <a:ext cx="4038600" cy="4525963"/>
          </a:xfrm>
        </p:spPr>
        <p:txBody>
          <a:bodyPr/>
          <a:lstStyle>
            <a:lvl1pPr>
              <a:defRPr sz="2800">
                <a:latin typeface="Myriad Pro" pitchFamily="34" charset="0"/>
              </a:defRPr>
            </a:lvl1pPr>
            <a:lvl2pPr>
              <a:defRPr sz="2400">
                <a:latin typeface="Myriad Pro" pitchFamily="34" charset="0"/>
              </a:defRPr>
            </a:lvl2pPr>
            <a:lvl3pPr>
              <a:defRPr sz="2000">
                <a:latin typeface="Myriad Pro" pitchFamily="34" charset="0"/>
              </a:defRPr>
            </a:lvl3pPr>
            <a:lvl4pPr>
              <a:defRPr sz="1800">
                <a:latin typeface="Myriad Pro" pitchFamily="34" charset="0"/>
              </a:defRPr>
            </a:lvl4pPr>
            <a:lvl5pPr>
              <a:defRPr sz="1800">
                <a:latin typeface="Myriad Pro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7772400" cy="609600"/>
          </a:xfrm>
        </p:spPr>
        <p:txBody>
          <a:bodyPr>
            <a:normAutofit/>
          </a:bodyPr>
          <a:lstStyle>
            <a:lvl1pPr algn="l">
              <a:defRPr sz="3600" b="0" cap="none" spc="0">
                <a:ln w="18415" cmpd="sng">
                  <a:noFill/>
                  <a:prstDash val="solid"/>
                </a:ln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13BF7-DFBA-442B-AD1D-520A45B13ADF}" type="datetimeFigureOut">
              <a:rPr lang="en-US" smtClean="0"/>
              <a:pPr/>
              <a:t>5/11/12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474FF-F4C1-4ED4-AF39-5C7F178F5B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3" r:id="rId3"/>
    <p:sldLayoutId id="2147483650" r:id="rId4"/>
    <p:sldLayoutId id="2147483652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 Target Layer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Ken Merry</a:t>
            </a:r>
          </a:p>
          <a:p>
            <a:r>
              <a:rPr lang="en-US" dirty="0" smtClean="0"/>
              <a:t>Spectra Logic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Internal Initiator Path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da(4)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cd(4)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290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sa(4)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err="1" smtClean="0"/>
              <a:t>ctl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3124200"/>
            <a:ext cx="39624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xpt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16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isp(4)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38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mps(4)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4290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500" dirty="0" smtClean="0"/>
              <a:t>ctl2cam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56388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periph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29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SIM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IOCTL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38800" y="3124200"/>
            <a:ext cx="28956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CTL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6388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r"/>
            <a:r>
              <a:rPr lang="en-US" sz="1500" dirty="0" err="1" smtClean="0"/>
              <a:t>ramdisk</a:t>
            </a:r>
            <a:endParaRPr lang="en-US" sz="1500" dirty="0"/>
          </a:p>
        </p:txBody>
      </p:sp>
      <p:sp>
        <p:nvSpPr>
          <p:cNvPr id="18" name="Rectangle 17"/>
          <p:cNvSpPr/>
          <p:nvPr/>
        </p:nvSpPr>
        <p:spPr>
          <a:xfrm>
            <a:off x="6629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dirty="0" smtClean="0"/>
              <a:t>block / file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96200" y="1066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err="1" smtClean="0"/>
              <a:t>ctladm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7" idx="3"/>
            <a:endCxn id="13" idx="1"/>
          </p:cNvCxnSpPr>
          <p:nvPr/>
        </p:nvCxnSpPr>
        <p:spPr>
          <a:xfrm>
            <a:off x="5318760" y="2545080"/>
            <a:ext cx="3200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2"/>
            <a:endCxn id="15" idx="0"/>
          </p:cNvCxnSpPr>
          <p:nvPr/>
        </p:nvCxnSpPr>
        <p:spPr>
          <a:xfrm rot="5400000">
            <a:off x="7985760" y="2011680"/>
            <a:ext cx="2438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14" idx="0"/>
          </p:cNvCxnSpPr>
          <p:nvPr/>
        </p:nvCxnSpPr>
        <p:spPr>
          <a:xfrm>
            <a:off x="5486400" y="1752600"/>
            <a:ext cx="1554480" cy="3810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5400000">
            <a:off x="3429000" y="2590800"/>
            <a:ext cx="2895600" cy="1219200"/>
          </a:xfrm>
          <a:prstGeom prst="bentConnector3">
            <a:avLst>
              <a:gd name="adj1" fmla="val 10018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533400" y="2057400"/>
            <a:ext cx="815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" y="2209800"/>
            <a:ext cx="76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676400"/>
            <a:ext cx="99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userland</a:t>
            </a:r>
            <a:endParaRPr lang="en-US" dirty="0"/>
          </a:p>
        </p:txBody>
      </p:sp>
      <p:sp>
        <p:nvSpPr>
          <p:cNvPr id="33" name="Can 32"/>
          <p:cNvSpPr/>
          <p:nvPr/>
        </p:nvSpPr>
        <p:spPr>
          <a:xfrm>
            <a:off x="24384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Can 35"/>
          <p:cNvSpPr/>
          <p:nvPr/>
        </p:nvSpPr>
        <p:spPr>
          <a:xfrm>
            <a:off x="24384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Can 36"/>
          <p:cNvSpPr/>
          <p:nvPr/>
        </p:nvSpPr>
        <p:spPr>
          <a:xfrm>
            <a:off x="29718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Can 37"/>
          <p:cNvSpPr/>
          <p:nvPr/>
        </p:nvSpPr>
        <p:spPr>
          <a:xfrm>
            <a:off x="29718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49"/>
          <p:cNvCxnSpPr>
            <a:stCxn id="33" idx="4"/>
            <a:endCxn id="38" idx="2"/>
          </p:cNvCxnSpPr>
          <p:nvPr/>
        </p:nvCxnSpPr>
        <p:spPr>
          <a:xfrm>
            <a:off x="2743200" y="56692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6" idx="4"/>
            <a:endCxn id="37" idx="2"/>
          </p:cNvCxnSpPr>
          <p:nvPr/>
        </p:nvCxnSpPr>
        <p:spPr>
          <a:xfrm>
            <a:off x="2743200" y="52120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4" idx="0"/>
          </p:cNvCxnSpPr>
          <p:nvPr/>
        </p:nvCxnSpPr>
        <p:spPr>
          <a:xfrm rot="10800000" flipV="1">
            <a:off x="1783080" y="1676400"/>
            <a:ext cx="88392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6200000" flipH="1">
            <a:off x="2759006" y="1920806"/>
            <a:ext cx="392668" cy="32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124200" y="17526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1828800" y="1295400"/>
            <a:ext cx="2057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read, write, </a:t>
            </a:r>
            <a:r>
              <a:rPr lang="en-US" dirty="0" err="1" smtClean="0"/>
              <a:t>ioctl</a:t>
            </a:r>
            <a:endParaRPr lang="en-US" dirty="0"/>
          </a:p>
        </p:txBody>
      </p:sp>
      <p:cxnSp>
        <p:nvCxnSpPr>
          <p:cNvPr id="106" name="Straight Connector 105"/>
          <p:cNvCxnSpPr>
            <a:stCxn id="11" idx="2"/>
          </p:cNvCxnSpPr>
          <p:nvPr/>
        </p:nvCxnSpPr>
        <p:spPr>
          <a:xfrm rot="5400000">
            <a:off x="2446020" y="5311140"/>
            <a:ext cx="777240" cy="30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loud Callout 106"/>
          <p:cNvSpPr/>
          <p:nvPr/>
        </p:nvSpPr>
        <p:spPr>
          <a:xfrm>
            <a:off x="515620" y="5143500"/>
            <a:ext cx="822960" cy="457200"/>
          </a:xfrm>
          <a:prstGeom prst="cloudCallou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600" dirty="0" smtClean="0"/>
              <a:t>SAN</a:t>
            </a:r>
            <a:endParaRPr lang="en-US" sz="1600" dirty="0"/>
          </a:p>
        </p:txBody>
      </p:sp>
      <p:cxnSp>
        <p:nvCxnSpPr>
          <p:cNvPr id="112" name="Shape 111"/>
          <p:cNvCxnSpPr>
            <a:stCxn id="10" idx="2"/>
            <a:endCxn id="107" idx="2"/>
          </p:cNvCxnSpPr>
          <p:nvPr/>
        </p:nvCxnSpPr>
        <p:spPr>
          <a:xfrm rot="5400000">
            <a:off x="1343317" y="4932337"/>
            <a:ext cx="434340" cy="445186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Userland</a:t>
            </a:r>
            <a:r>
              <a:rPr lang="en-US" dirty="0" smtClean="0"/>
              <a:t> Path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da(4)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cd(4)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290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sa(4)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err="1" smtClean="0"/>
              <a:t>ctl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3124200"/>
            <a:ext cx="39624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xpt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16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isp(4)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38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mps(4)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4290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500" dirty="0" smtClean="0"/>
              <a:t>ctl2cam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56388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periph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29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SIM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IOCTL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38800" y="3124200"/>
            <a:ext cx="28956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CTL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6388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r"/>
            <a:r>
              <a:rPr lang="en-US" sz="1500" dirty="0" err="1" smtClean="0"/>
              <a:t>ramdisk</a:t>
            </a:r>
            <a:endParaRPr lang="en-US" sz="1500" dirty="0"/>
          </a:p>
        </p:txBody>
      </p:sp>
      <p:sp>
        <p:nvSpPr>
          <p:cNvPr id="18" name="Rectangle 17"/>
          <p:cNvSpPr/>
          <p:nvPr/>
        </p:nvSpPr>
        <p:spPr>
          <a:xfrm>
            <a:off x="6629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dirty="0" smtClean="0"/>
              <a:t>block / file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96200" y="1066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err="1" smtClean="0"/>
              <a:t>ctladm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7" idx="3"/>
            <a:endCxn id="13" idx="1"/>
          </p:cNvCxnSpPr>
          <p:nvPr/>
        </p:nvCxnSpPr>
        <p:spPr>
          <a:xfrm>
            <a:off x="5318760" y="2545080"/>
            <a:ext cx="3200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2"/>
            <a:endCxn id="15" idx="0"/>
          </p:cNvCxnSpPr>
          <p:nvPr/>
        </p:nvCxnSpPr>
        <p:spPr>
          <a:xfrm rot="5400000">
            <a:off x="7985760" y="2011680"/>
            <a:ext cx="2438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14" idx="0"/>
          </p:cNvCxnSpPr>
          <p:nvPr/>
        </p:nvCxnSpPr>
        <p:spPr>
          <a:xfrm>
            <a:off x="5486400" y="1752600"/>
            <a:ext cx="1554480" cy="3810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5400000">
            <a:off x="3429000" y="2590800"/>
            <a:ext cx="2895600" cy="1219200"/>
          </a:xfrm>
          <a:prstGeom prst="bentConnector3">
            <a:avLst>
              <a:gd name="adj1" fmla="val 10018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533400" y="2057400"/>
            <a:ext cx="815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" y="2209800"/>
            <a:ext cx="76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676400"/>
            <a:ext cx="99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userland</a:t>
            </a:r>
            <a:endParaRPr lang="en-US" dirty="0"/>
          </a:p>
        </p:txBody>
      </p:sp>
      <p:sp>
        <p:nvSpPr>
          <p:cNvPr id="33" name="Can 32"/>
          <p:cNvSpPr/>
          <p:nvPr/>
        </p:nvSpPr>
        <p:spPr>
          <a:xfrm>
            <a:off x="24384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Can 35"/>
          <p:cNvSpPr/>
          <p:nvPr/>
        </p:nvSpPr>
        <p:spPr>
          <a:xfrm>
            <a:off x="24384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Can 36"/>
          <p:cNvSpPr/>
          <p:nvPr/>
        </p:nvSpPr>
        <p:spPr>
          <a:xfrm>
            <a:off x="29718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Can 37"/>
          <p:cNvSpPr/>
          <p:nvPr/>
        </p:nvSpPr>
        <p:spPr>
          <a:xfrm>
            <a:off x="29718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49"/>
          <p:cNvCxnSpPr>
            <a:stCxn id="33" idx="4"/>
            <a:endCxn id="38" idx="2"/>
          </p:cNvCxnSpPr>
          <p:nvPr/>
        </p:nvCxnSpPr>
        <p:spPr>
          <a:xfrm>
            <a:off x="2743200" y="56692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6" idx="4"/>
            <a:endCxn id="37" idx="2"/>
          </p:cNvCxnSpPr>
          <p:nvPr/>
        </p:nvCxnSpPr>
        <p:spPr>
          <a:xfrm>
            <a:off x="2743200" y="52120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4" idx="0"/>
          </p:cNvCxnSpPr>
          <p:nvPr/>
        </p:nvCxnSpPr>
        <p:spPr>
          <a:xfrm rot="10800000" flipV="1">
            <a:off x="1783080" y="1676400"/>
            <a:ext cx="88392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6200000" flipH="1">
            <a:off x="2759006" y="1920806"/>
            <a:ext cx="392668" cy="32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124200" y="17526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1828800" y="1295400"/>
            <a:ext cx="2057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read, write, </a:t>
            </a:r>
            <a:r>
              <a:rPr lang="en-US" dirty="0" err="1" smtClean="0"/>
              <a:t>ioctl</a:t>
            </a:r>
            <a:endParaRPr lang="en-US" dirty="0"/>
          </a:p>
        </p:txBody>
      </p:sp>
      <p:cxnSp>
        <p:nvCxnSpPr>
          <p:cNvPr id="106" name="Straight Connector 105"/>
          <p:cNvCxnSpPr>
            <a:stCxn id="11" idx="2"/>
          </p:cNvCxnSpPr>
          <p:nvPr/>
        </p:nvCxnSpPr>
        <p:spPr>
          <a:xfrm rot="5400000">
            <a:off x="2446020" y="5311140"/>
            <a:ext cx="777240" cy="30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loud Callout 106"/>
          <p:cNvSpPr/>
          <p:nvPr/>
        </p:nvSpPr>
        <p:spPr>
          <a:xfrm>
            <a:off x="515620" y="5143500"/>
            <a:ext cx="822960" cy="457200"/>
          </a:xfrm>
          <a:prstGeom prst="cloudCallou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600" dirty="0" smtClean="0"/>
              <a:t>SAN</a:t>
            </a:r>
            <a:endParaRPr lang="en-US" sz="1600" dirty="0"/>
          </a:p>
        </p:txBody>
      </p:sp>
      <p:cxnSp>
        <p:nvCxnSpPr>
          <p:cNvPr id="112" name="Shape 111"/>
          <p:cNvCxnSpPr>
            <a:stCxn id="10" idx="2"/>
            <a:endCxn id="107" idx="2"/>
          </p:cNvCxnSpPr>
          <p:nvPr/>
        </p:nvCxnSpPr>
        <p:spPr>
          <a:xfrm rot="5400000">
            <a:off x="1343317" y="4932337"/>
            <a:ext cx="434340" cy="445186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a FreeBSD box into an external RAID box.</a:t>
            </a:r>
          </a:p>
          <a:p>
            <a:r>
              <a:rPr lang="en-US" dirty="0" smtClean="0"/>
              <a:t>CAM error injection testing:  CTL used to test SCSI descriptor sense support for CAM. </a:t>
            </a:r>
          </a:p>
          <a:p>
            <a:r>
              <a:rPr lang="en-US" dirty="0" smtClean="0"/>
              <a:t>SCSI testing without SCSI hardware</a:t>
            </a:r>
          </a:p>
          <a:p>
            <a:r>
              <a:rPr lang="en-US" dirty="0" smtClean="0"/>
              <a:t>HBA bandwidth testing (using </a:t>
            </a:r>
            <a:r>
              <a:rPr lang="en-US" dirty="0" err="1" smtClean="0"/>
              <a:t>ramdisk</a:t>
            </a:r>
            <a:r>
              <a:rPr lang="en-US" dirty="0" smtClean="0"/>
              <a:t> backend)</a:t>
            </a:r>
          </a:p>
          <a:p>
            <a:r>
              <a:rPr lang="en-US" dirty="0" smtClean="0"/>
              <a:t>Prototyping new OS features (e.g. </a:t>
            </a:r>
            <a:r>
              <a:rPr lang="en-US" dirty="0" err="1" smtClean="0"/>
              <a:t>trasz</a:t>
            </a:r>
            <a:r>
              <a:rPr lang="en-US" dirty="0" err="1" smtClean="0"/>
              <a:t>@</a:t>
            </a:r>
            <a:r>
              <a:rPr lang="en-US" dirty="0" err="1" smtClean="0"/>
              <a:t>F</a:t>
            </a:r>
            <a:r>
              <a:rPr lang="en-US" dirty="0" err="1" smtClean="0"/>
              <a:t>reeBSD.org</a:t>
            </a:r>
            <a:r>
              <a:rPr lang="en-US" dirty="0" smtClean="0"/>
              <a:t> </a:t>
            </a:r>
            <a:r>
              <a:rPr lang="en-US" dirty="0" err="1" smtClean="0"/>
              <a:t>growfs</a:t>
            </a:r>
            <a:r>
              <a:rPr lang="en-US" dirty="0" smtClean="0"/>
              <a:t> work)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CTL Uses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Make CTL buildable as a module.</a:t>
            </a:r>
          </a:p>
          <a:p>
            <a:r>
              <a:rPr lang="en-US" dirty="0" smtClean="0"/>
              <a:t>Use devstat(9) for statistics collection.</a:t>
            </a:r>
          </a:p>
          <a:p>
            <a:r>
              <a:rPr lang="en-US" dirty="0" smtClean="0"/>
              <a:t>ZFS ARC backend for CTL.</a:t>
            </a:r>
          </a:p>
          <a:p>
            <a:r>
              <a:rPr lang="en-US" dirty="0" smtClean="0"/>
              <a:t>Use CAM </a:t>
            </a:r>
            <a:r>
              <a:rPr lang="en-US" dirty="0" err="1" smtClean="0"/>
              <a:t>CCBs</a:t>
            </a:r>
            <a:r>
              <a:rPr lang="en-US" dirty="0" smtClean="0"/>
              <a:t> instead of </a:t>
            </a:r>
            <a:r>
              <a:rPr lang="en-US" dirty="0" err="1" smtClean="0"/>
              <a:t>ctl_io</a:t>
            </a:r>
            <a:r>
              <a:rPr lang="en-US" dirty="0" smtClean="0"/>
              <a:t> structure.</a:t>
            </a:r>
          </a:p>
          <a:p>
            <a:r>
              <a:rPr lang="en-US" dirty="0" smtClean="0"/>
              <a:t>Full-featured High Availability support.</a:t>
            </a:r>
          </a:p>
          <a:p>
            <a:r>
              <a:rPr lang="en-US" dirty="0" smtClean="0"/>
              <a:t>Allow sending status back with final data on reads.</a:t>
            </a:r>
          </a:p>
          <a:p>
            <a:r>
              <a:rPr lang="en-US" dirty="0" smtClean="0"/>
              <a:t>Multi-thread CTL command processing.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busdma</a:t>
            </a:r>
            <a:r>
              <a:rPr lang="en-US" dirty="0" smtClean="0"/>
              <a:t> S/G list format.</a:t>
            </a:r>
          </a:p>
          <a:p>
            <a:r>
              <a:rPr lang="en-US" dirty="0" smtClean="0"/>
              <a:t>Make data copy in the CTL SIM optional.</a:t>
            </a:r>
          </a:p>
          <a:p>
            <a:r>
              <a:rPr lang="en-US" dirty="0" smtClean="0"/>
              <a:t>More driver support.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To-Do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SCSI target emulation framework</a:t>
            </a:r>
          </a:p>
          <a:p>
            <a:r>
              <a:rPr lang="en-US" dirty="0" smtClean="0"/>
              <a:t>Can present a </a:t>
            </a:r>
            <a:r>
              <a:rPr lang="en-US" dirty="0" err="1" smtClean="0"/>
              <a:t>ramdisk</a:t>
            </a:r>
            <a:r>
              <a:rPr lang="en-US" dirty="0" smtClean="0"/>
              <a:t>, file, or block device as a SCSI target.</a:t>
            </a:r>
          </a:p>
          <a:p>
            <a:r>
              <a:rPr lang="en-US" dirty="0" err="1" smtClean="0"/>
              <a:t>LUNs</a:t>
            </a:r>
            <a:r>
              <a:rPr lang="en-US" dirty="0" smtClean="0"/>
              <a:t> visible through target-capable CAM </a:t>
            </a:r>
            <a:r>
              <a:rPr lang="en-US" dirty="0" err="1" smtClean="0"/>
              <a:t>SIMs</a:t>
            </a:r>
            <a:r>
              <a:rPr lang="en-US" dirty="0" smtClean="0"/>
              <a:t>.  Only fully supported driver right now is isp(4).</a:t>
            </a:r>
          </a:p>
          <a:p>
            <a:r>
              <a:rPr lang="en-US" dirty="0" err="1" smtClean="0"/>
              <a:t>LUNs</a:t>
            </a:r>
            <a:r>
              <a:rPr lang="en-US" dirty="0" smtClean="0"/>
              <a:t> also visible through the internal CTL SIM.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CTL?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Written for Copan Systems, starting in early 2003.</a:t>
            </a:r>
          </a:p>
          <a:p>
            <a:r>
              <a:rPr lang="en-US" dirty="0" smtClean="0"/>
              <a:t>Originally written for Linux, has some similarities to CAM.  Linux version had thousands of lines of CAM code included.</a:t>
            </a:r>
          </a:p>
          <a:p>
            <a:r>
              <a:rPr lang="en-US" dirty="0" smtClean="0"/>
              <a:t>CTL originally meant “Copan Top Level”, and later “Copan Target Layer”.</a:t>
            </a:r>
          </a:p>
          <a:p>
            <a:r>
              <a:rPr lang="en-US" dirty="0" smtClean="0"/>
              <a:t>Started shipping in 2005.</a:t>
            </a:r>
          </a:p>
          <a:p>
            <a:r>
              <a:rPr lang="en-US" dirty="0" smtClean="0"/>
              <a:t>Ported to FreeBSD in 2008, when Copan ported their whole I/O stack to FreeBSD.</a:t>
            </a:r>
          </a:p>
          <a:p>
            <a:r>
              <a:rPr lang="en-US" dirty="0" smtClean="0"/>
              <a:t>Currently ships in </a:t>
            </a:r>
            <a:r>
              <a:rPr lang="en-US" dirty="0" err="1" smtClean="0"/>
              <a:t>SGI’s</a:t>
            </a:r>
            <a:r>
              <a:rPr lang="en-US" dirty="0" smtClean="0"/>
              <a:t> </a:t>
            </a:r>
            <a:r>
              <a:rPr lang="en-US" dirty="0" err="1" smtClean="0"/>
              <a:t>ArcFiniti</a:t>
            </a:r>
            <a:r>
              <a:rPr lang="en-US" dirty="0" smtClean="0"/>
              <a:t> and COPAN 400M/400T products.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CTL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Copan’s assets bought by SGI in 2010.</a:t>
            </a:r>
          </a:p>
          <a:p>
            <a:r>
              <a:rPr lang="en-US" dirty="0" smtClean="0"/>
              <a:t>Spectra Logic made a deal with SGI in 2010.</a:t>
            </a:r>
          </a:p>
          <a:p>
            <a:r>
              <a:rPr lang="en-US" dirty="0" smtClean="0"/>
              <a:t>Spectra got the source to CTL under a BSD-style license, with the understanding that they would work to get it into FreeBSD.</a:t>
            </a:r>
          </a:p>
          <a:p>
            <a:r>
              <a:rPr lang="en-US" dirty="0" smtClean="0"/>
              <a:t>CTL committed to FreeBSD/head and stable/9 in early 2012.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CTL was Open Sourced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Disk and processor device emulation</a:t>
            </a:r>
          </a:p>
          <a:p>
            <a:r>
              <a:rPr lang="en-US" dirty="0" smtClean="0"/>
              <a:t>Tagged queuing</a:t>
            </a:r>
          </a:p>
          <a:p>
            <a:r>
              <a:rPr lang="en-US" dirty="0" smtClean="0"/>
              <a:t>SCSI task attribute support (ordered, head of queue, simple tags)</a:t>
            </a:r>
          </a:p>
          <a:p>
            <a:r>
              <a:rPr lang="en-US" dirty="0" smtClean="0"/>
              <a:t>SCSI implicit command ordering</a:t>
            </a:r>
          </a:p>
          <a:p>
            <a:r>
              <a:rPr lang="en-US" dirty="0" smtClean="0"/>
              <a:t>Full task management support (abort, LUN reset, target reset, bus reset)</a:t>
            </a:r>
          </a:p>
          <a:p>
            <a:r>
              <a:rPr lang="en-US" dirty="0" smtClean="0"/>
              <a:t>Multiple ports</a:t>
            </a:r>
          </a:p>
          <a:p>
            <a:r>
              <a:rPr lang="en-US" dirty="0" smtClean="0"/>
              <a:t>Multiple initiators per port</a:t>
            </a:r>
          </a:p>
          <a:p>
            <a:r>
              <a:rPr lang="en-US" dirty="0" smtClean="0"/>
              <a:t>Multiple </a:t>
            </a:r>
            <a:r>
              <a:rPr lang="en-US" dirty="0" err="1" smtClean="0"/>
              <a:t>LUNs</a:t>
            </a:r>
            <a:endParaRPr lang="en-US" dirty="0" smtClean="0"/>
          </a:p>
          <a:p>
            <a:r>
              <a:rPr lang="en-US" dirty="0" smtClean="0"/>
              <a:t>Multiple backend types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CTL Features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Persistent reservations</a:t>
            </a:r>
          </a:p>
          <a:p>
            <a:r>
              <a:rPr lang="en-US" dirty="0" smtClean="0"/>
              <a:t>Mode sense and select</a:t>
            </a:r>
          </a:p>
          <a:p>
            <a:r>
              <a:rPr lang="en-US" dirty="0" smtClean="0"/>
              <a:t>All I/O is handled in-kernel, no </a:t>
            </a:r>
            <a:r>
              <a:rPr lang="en-US" dirty="0" err="1" smtClean="0"/>
              <a:t>userland</a:t>
            </a:r>
            <a:r>
              <a:rPr lang="en-US" dirty="0" smtClean="0"/>
              <a:t> context switches.</a:t>
            </a:r>
          </a:p>
          <a:p>
            <a:r>
              <a:rPr lang="en-US" dirty="0" smtClean="0"/>
              <a:t>Basic High Availability support stubs.  (Needs to be fleshed out.)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CTL Features (continued)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CAM Structural Layout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da(4)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cd(4)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290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sa(4)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3124200"/>
            <a:ext cx="39624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xpt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16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isp(4)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38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mps(4)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rot="10800000">
            <a:off x="533400" y="2057400"/>
            <a:ext cx="5105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" y="2209800"/>
            <a:ext cx="76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676400"/>
            <a:ext cx="99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userland</a:t>
            </a:r>
            <a:endParaRPr lang="en-US" dirty="0"/>
          </a:p>
        </p:txBody>
      </p:sp>
      <p:sp>
        <p:nvSpPr>
          <p:cNvPr id="33" name="Can 32"/>
          <p:cNvSpPr/>
          <p:nvPr/>
        </p:nvSpPr>
        <p:spPr>
          <a:xfrm>
            <a:off x="24384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Can 35"/>
          <p:cNvSpPr/>
          <p:nvPr/>
        </p:nvSpPr>
        <p:spPr>
          <a:xfrm>
            <a:off x="24384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Can 36"/>
          <p:cNvSpPr/>
          <p:nvPr/>
        </p:nvSpPr>
        <p:spPr>
          <a:xfrm>
            <a:off x="29718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Can 37"/>
          <p:cNvSpPr/>
          <p:nvPr/>
        </p:nvSpPr>
        <p:spPr>
          <a:xfrm>
            <a:off x="29718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49"/>
          <p:cNvCxnSpPr>
            <a:stCxn id="33" idx="4"/>
            <a:endCxn id="38" idx="2"/>
          </p:cNvCxnSpPr>
          <p:nvPr/>
        </p:nvCxnSpPr>
        <p:spPr>
          <a:xfrm>
            <a:off x="2743200" y="56692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6" idx="4"/>
            <a:endCxn id="37" idx="2"/>
          </p:cNvCxnSpPr>
          <p:nvPr/>
        </p:nvCxnSpPr>
        <p:spPr>
          <a:xfrm>
            <a:off x="2743200" y="52120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4" idx="0"/>
          </p:cNvCxnSpPr>
          <p:nvPr/>
        </p:nvCxnSpPr>
        <p:spPr>
          <a:xfrm rot="10800000" flipV="1">
            <a:off x="1783080" y="1676400"/>
            <a:ext cx="88392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6200000" flipH="1">
            <a:off x="2759006" y="1920806"/>
            <a:ext cx="392668" cy="32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124200" y="17526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1828800" y="1295400"/>
            <a:ext cx="2057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read, write, </a:t>
            </a:r>
            <a:r>
              <a:rPr lang="en-US" dirty="0" err="1" smtClean="0"/>
              <a:t>ioctl</a:t>
            </a:r>
            <a:endParaRPr lang="en-US" dirty="0"/>
          </a:p>
        </p:txBody>
      </p:sp>
      <p:cxnSp>
        <p:nvCxnSpPr>
          <p:cNvPr id="106" name="Straight Connector 105"/>
          <p:cNvCxnSpPr>
            <a:stCxn id="11" idx="2"/>
          </p:cNvCxnSpPr>
          <p:nvPr/>
        </p:nvCxnSpPr>
        <p:spPr>
          <a:xfrm rot="5400000">
            <a:off x="2446020" y="5311140"/>
            <a:ext cx="777240" cy="30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loud Callout 106"/>
          <p:cNvSpPr/>
          <p:nvPr/>
        </p:nvSpPr>
        <p:spPr>
          <a:xfrm>
            <a:off x="515620" y="5143500"/>
            <a:ext cx="822960" cy="457200"/>
          </a:xfrm>
          <a:prstGeom prst="cloudCallou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600" dirty="0" smtClean="0"/>
              <a:t>SAN</a:t>
            </a:r>
            <a:endParaRPr lang="en-US" sz="1600" dirty="0"/>
          </a:p>
        </p:txBody>
      </p:sp>
      <p:cxnSp>
        <p:nvCxnSpPr>
          <p:cNvPr id="112" name="Shape 111"/>
          <p:cNvCxnSpPr>
            <a:stCxn id="10" idx="2"/>
            <a:endCxn id="107" idx="2"/>
          </p:cNvCxnSpPr>
          <p:nvPr/>
        </p:nvCxnSpPr>
        <p:spPr>
          <a:xfrm rot="5400000">
            <a:off x="1343317" y="4932337"/>
            <a:ext cx="434340" cy="445186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CTL Structural Layout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da(4)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cd(4)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290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sa(4)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err="1" smtClean="0"/>
              <a:t>ctl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3124200"/>
            <a:ext cx="39624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xpt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16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isp(4)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38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mps(4)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4290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500" dirty="0" smtClean="0"/>
              <a:t>ctl2cam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56388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periph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29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SIM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IOCTL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38800" y="3124200"/>
            <a:ext cx="28956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CTL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6388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r"/>
            <a:r>
              <a:rPr lang="en-US" sz="1500" dirty="0" err="1" smtClean="0"/>
              <a:t>ramdisk</a:t>
            </a:r>
            <a:endParaRPr lang="en-US" sz="1500" dirty="0"/>
          </a:p>
        </p:txBody>
      </p:sp>
      <p:sp>
        <p:nvSpPr>
          <p:cNvPr id="18" name="Rectangle 17"/>
          <p:cNvSpPr/>
          <p:nvPr/>
        </p:nvSpPr>
        <p:spPr>
          <a:xfrm>
            <a:off x="6629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dirty="0" smtClean="0"/>
              <a:t>block / file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96200" y="1066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err="1" smtClean="0"/>
              <a:t>ctladm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7" idx="3"/>
            <a:endCxn id="13" idx="1"/>
          </p:cNvCxnSpPr>
          <p:nvPr/>
        </p:nvCxnSpPr>
        <p:spPr>
          <a:xfrm>
            <a:off x="5318760" y="2545080"/>
            <a:ext cx="3200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2"/>
            <a:endCxn id="15" idx="0"/>
          </p:cNvCxnSpPr>
          <p:nvPr/>
        </p:nvCxnSpPr>
        <p:spPr>
          <a:xfrm rot="5400000">
            <a:off x="7985760" y="2011680"/>
            <a:ext cx="2438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14" idx="0"/>
          </p:cNvCxnSpPr>
          <p:nvPr/>
        </p:nvCxnSpPr>
        <p:spPr>
          <a:xfrm>
            <a:off x="5486400" y="1752600"/>
            <a:ext cx="1554480" cy="3810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5400000">
            <a:off x="3429000" y="2590800"/>
            <a:ext cx="2895600" cy="1219200"/>
          </a:xfrm>
          <a:prstGeom prst="bentConnector3">
            <a:avLst>
              <a:gd name="adj1" fmla="val 10018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533400" y="2057400"/>
            <a:ext cx="815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" y="2209800"/>
            <a:ext cx="76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676400"/>
            <a:ext cx="99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userland</a:t>
            </a:r>
            <a:endParaRPr lang="en-US" dirty="0"/>
          </a:p>
        </p:txBody>
      </p:sp>
      <p:sp>
        <p:nvSpPr>
          <p:cNvPr id="33" name="Can 32"/>
          <p:cNvSpPr/>
          <p:nvPr/>
        </p:nvSpPr>
        <p:spPr>
          <a:xfrm>
            <a:off x="24384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Can 35"/>
          <p:cNvSpPr/>
          <p:nvPr/>
        </p:nvSpPr>
        <p:spPr>
          <a:xfrm>
            <a:off x="24384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Can 36"/>
          <p:cNvSpPr/>
          <p:nvPr/>
        </p:nvSpPr>
        <p:spPr>
          <a:xfrm>
            <a:off x="29718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Can 37"/>
          <p:cNvSpPr/>
          <p:nvPr/>
        </p:nvSpPr>
        <p:spPr>
          <a:xfrm>
            <a:off x="29718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49"/>
          <p:cNvCxnSpPr>
            <a:stCxn id="33" idx="4"/>
            <a:endCxn id="38" idx="2"/>
          </p:cNvCxnSpPr>
          <p:nvPr/>
        </p:nvCxnSpPr>
        <p:spPr>
          <a:xfrm>
            <a:off x="2743200" y="56692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6" idx="4"/>
            <a:endCxn id="37" idx="2"/>
          </p:cNvCxnSpPr>
          <p:nvPr/>
        </p:nvCxnSpPr>
        <p:spPr>
          <a:xfrm>
            <a:off x="2743200" y="52120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4" idx="0"/>
          </p:cNvCxnSpPr>
          <p:nvPr/>
        </p:nvCxnSpPr>
        <p:spPr>
          <a:xfrm rot="10800000" flipV="1">
            <a:off x="1783080" y="1676400"/>
            <a:ext cx="88392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6200000" flipH="1">
            <a:off x="2759006" y="1920806"/>
            <a:ext cx="392668" cy="32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124200" y="17526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1828800" y="1295400"/>
            <a:ext cx="2057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read, write, </a:t>
            </a:r>
            <a:r>
              <a:rPr lang="en-US" dirty="0" err="1" smtClean="0"/>
              <a:t>ioctl</a:t>
            </a:r>
            <a:endParaRPr lang="en-US" dirty="0"/>
          </a:p>
        </p:txBody>
      </p:sp>
      <p:cxnSp>
        <p:nvCxnSpPr>
          <p:cNvPr id="106" name="Straight Connector 105"/>
          <p:cNvCxnSpPr>
            <a:stCxn id="11" idx="2"/>
          </p:cNvCxnSpPr>
          <p:nvPr/>
        </p:nvCxnSpPr>
        <p:spPr>
          <a:xfrm rot="5400000">
            <a:off x="2446020" y="5311140"/>
            <a:ext cx="777240" cy="30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loud Callout 106"/>
          <p:cNvSpPr/>
          <p:nvPr/>
        </p:nvSpPr>
        <p:spPr>
          <a:xfrm>
            <a:off x="515620" y="5143500"/>
            <a:ext cx="822960" cy="457200"/>
          </a:xfrm>
          <a:prstGeom prst="cloudCallou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600" dirty="0" smtClean="0"/>
              <a:t>SAN</a:t>
            </a:r>
            <a:endParaRPr lang="en-US" sz="1600" dirty="0"/>
          </a:p>
        </p:txBody>
      </p:sp>
      <p:cxnSp>
        <p:nvCxnSpPr>
          <p:cNvPr id="112" name="Shape 111"/>
          <p:cNvCxnSpPr>
            <a:stCxn id="10" idx="2"/>
            <a:endCxn id="107" idx="2"/>
          </p:cNvCxnSpPr>
          <p:nvPr/>
        </p:nvCxnSpPr>
        <p:spPr>
          <a:xfrm rot="5400000">
            <a:off x="1343317" y="4932337"/>
            <a:ext cx="434340" cy="445186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Normal Target Command Path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da(4)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cd(4)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4290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sa(4)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err="1" smtClean="0"/>
              <a:t>ctl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3124200"/>
            <a:ext cx="39624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xpt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16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isp(4)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438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mps(4)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4290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500" dirty="0" smtClean="0"/>
              <a:t>ctl2cam</a:t>
            </a:r>
            <a:endParaRPr lang="en-US" sz="1500" dirty="0"/>
          </a:p>
        </p:txBody>
      </p:sp>
      <p:sp>
        <p:nvSpPr>
          <p:cNvPr id="13" name="Rectangle 12"/>
          <p:cNvSpPr/>
          <p:nvPr/>
        </p:nvSpPr>
        <p:spPr>
          <a:xfrm>
            <a:off x="56388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</a:t>
            </a:r>
            <a:r>
              <a:rPr lang="en-US" dirty="0" err="1" smtClean="0"/>
              <a:t>periph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294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CAM SIM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96200" y="21336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IOCTL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38800" y="3124200"/>
            <a:ext cx="289560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smtClean="0"/>
              <a:t>CTL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6388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r"/>
            <a:r>
              <a:rPr lang="en-US" sz="1500" dirty="0" err="1" smtClean="0"/>
              <a:t>ramdisk</a:t>
            </a:r>
            <a:endParaRPr lang="en-US" sz="1500" dirty="0"/>
          </a:p>
        </p:txBody>
      </p:sp>
      <p:sp>
        <p:nvSpPr>
          <p:cNvPr id="18" name="Rectangle 17"/>
          <p:cNvSpPr/>
          <p:nvPr/>
        </p:nvSpPr>
        <p:spPr>
          <a:xfrm>
            <a:off x="6629400" y="4114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r>
              <a:rPr lang="en-US" dirty="0" smtClean="0"/>
              <a:t>block / file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696200" y="1066800"/>
            <a:ext cx="822960" cy="8229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dirty="0" err="1" smtClean="0"/>
              <a:t>ctladm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7" idx="3"/>
            <a:endCxn id="13" idx="1"/>
          </p:cNvCxnSpPr>
          <p:nvPr/>
        </p:nvCxnSpPr>
        <p:spPr>
          <a:xfrm>
            <a:off x="5318760" y="2545080"/>
            <a:ext cx="3200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2"/>
            <a:endCxn id="15" idx="0"/>
          </p:cNvCxnSpPr>
          <p:nvPr/>
        </p:nvCxnSpPr>
        <p:spPr>
          <a:xfrm rot="5400000">
            <a:off x="7985760" y="2011680"/>
            <a:ext cx="24384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14" idx="0"/>
          </p:cNvCxnSpPr>
          <p:nvPr/>
        </p:nvCxnSpPr>
        <p:spPr>
          <a:xfrm>
            <a:off x="5486400" y="1752600"/>
            <a:ext cx="1554480" cy="3810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/>
          <p:nvPr/>
        </p:nvCxnSpPr>
        <p:spPr>
          <a:xfrm rot="5400000">
            <a:off x="3429000" y="2590800"/>
            <a:ext cx="2895600" cy="1219200"/>
          </a:xfrm>
          <a:prstGeom prst="bentConnector3">
            <a:avLst>
              <a:gd name="adj1" fmla="val 10018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533400" y="2057400"/>
            <a:ext cx="81534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57200" y="2209800"/>
            <a:ext cx="76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kernel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" y="1676400"/>
            <a:ext cx="997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userland</a:t>
            </a:r>
            <a:endParaRPr lang="en-US" dirty="0"/>
          </a:p>
        </p:txBody>
      </p:sp>
      <p:sp>
        <p:nvSpPr>
          <p:cNvPr id="33" name="Can 32"/>
          <p:cNvSpPr/>
          <p:nvPr/>
        </p:nvSpPr>
        <p:spPr>
          <a:xfrm>
            <a:off x="24384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Can 35"/>
          <p:cNvSpPr/>
          <p:nvPr/>
        </p:nvSpPr>
        <p:spPr>
          <a:xfrm>
            <a:off x="24384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Can 36"/>
          <p:cNvSpPr/>
          <p:nvPr/>
        </p:nvSpPr>
        <p:spPr>
          <a:xfrm>
            <a:off x="2971800" y="50292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Can 37"/>
          <p:cNvSpPr/>
          <p:nvPr/>
        </p:nvSpPr>
        <p:spPr>
          <a:xfrm>
            <a:off x="2971800" y="5486400"/>
            <a:ext cx="304800" cy="365760"/>
          </a:xfrm>
          <a:prstGeom prst="ca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49"/>
          <p:cNvCxnSpPr>
            <a:stCxn id="33" idx="4"/>
            <a:endCxn id="38" idx="2"/>
          </p:cNvCxnSpPr>
          <p:nvPr/>
        </p:nvCxnSpPr>
        <p:spPr>
          <a:xfrm>
            <a:off x="2743200" y="56692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36" idx="4"/>
            <a:endCxn id="37" idx="2"/>
          </p:cNvCxnSpPr>
          <p:nvPr/>
        </p:nvCxnSpPr>
        <p:spPr>
          <a:xfrm>
            <a:off x="2743200" y="521208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endCxn id="4" idx="0"/>
          </p:cNvCxnSpPr>
          <p:nvPr/>
        </p:nvCxnSpPr>
        <p:spPr>
          <a:xfrm rot="10800000" flipV="1">
            <a:off x="1783080" y="1676400"/>
            <a:ext cx="88392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rot="16200000" flipH="1">
            <a:off x="2759006" y="1920806"/>
            <a:ext cx="392668" cy="329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3124200" y="17526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1828800" y="1295400"/>
            <a:ext cx="2057400" cy="533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read, write, </a:t>
            </a:r>
            <a:r>
              <a:rPr lang="en-US" dirty="0" err="1" smtClean="0"/>
              <a:t>ioctl</a:t>
            </a:r>
            <a:endParaRPr lang="en-US" dirty="0"/>
          </a:p>
        </p:txBody>
      </p:sp>
      <p:cxnSp>
        <p:nvCxnSpPr>
          <p:cNvPr id="106" name="Straight Connector 105"/>
          <p:cNvCxnSpPr>
            <a:stCxn id="11" idx="2"/>
          </p:cNvCxnSpPr>
          <p:nvPr/>
        </p:nvCxnSpPr>
        <p:spPr>
          <a:xfrm rot="5400000">
            <a:off x="2446020" y="5311140"/>
            <a:ext cx="777240" cy="304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Cloud Callout 106"/>
          <p:cNvSpPr/>
          <p:nvPr/>
        </p:nvSpPr>
        <p:spPr>
          <a:xfrm>
            <a:off x="515620" y="5143500"/>
            <a:ext cx="822960" cy="457200"/>
          </a:xfrm>
          <a:prstGeom prst="cloudCallou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/>
            <a:r>
              <a:rPr lang="en-US" sz="1600" dirty="0" smtClean="0"/>
              <a:t>SAN</a:t>
            </a:r>
            <a:endParaRPr lang="en-US" sz="1600" dirty="0"/>
          </a:p>
        </p:txBody>
      </p:sp>
      <p:cxnSp>
        <p:nvCxnSpPr>
          <p:cNvPr id="112" name="Shape 111"/>
          <p:cNvCxnSpPr>
            <a:stCxn id="10" idx="2"/>
            <a:endCxn id="107" idx="2"/>
          </p:cNvCxnSpPr>
          <p:nvPr/>
        </p:nvCxnSpPr>
        <p:spPr>
          <a:xfrm rot="5400000">
            <a:off x="1343317" y="4932337"/>
            <a:ext cx="434340" cy="445186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2095</TotalTime>
  <Words>657</Words>
  <Application>Microsoft Macintosh PowerPoint</Application>
  <PresentationFormat>On-screen Show (4:3)</PresentationFormat>
  <Paragraphs>145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CAM Target Layer</vt:lpstr>
      <vt:lpstr>What is CTL?</vt:lpstr>
      <vt:lpstr>CTL History</vt:lpstr>
      <vt:lpstr>How CTL was Open Sourced</vt:lpstr>
      <vt:lpstr>CTL Features</vt:lpstr>
      <vt:lpstr>CTL Features (continued)</vt:lpstr>
      <vt:lpstr>CAM Structural Layout</vt:lpstr>
      <vt:lpstr>CTL Structural Layout</vt:lpstr>
      <vt:lpstr>Normal Target Command Path</vt:lpstr>
      <vt:lpstr>Internal Initiator Path</vt:lpstr>
      <vt:lpstr>Userland Path</vt:lpstr>
      <vt:lpstr>CTL Uses</vt:lpstr>
      <vt:lpstr>Demo</vt:lpstr>
      <vt:lpstr>To-Do List</vt:lpstr>
      <vt:lpstr>Questions?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Doug Sandlin</dc:creator>
  <cp:lastModifiedBy>Ken Merry</cp:lastModifiedBy>
  <cp:revision>48</cp:revision>
  <dcterms:created xsi:type="dcterms:W3CDTF">2012-05-11T15:46:09Z</dcterms:created>
  <dcterms:modified xsi:type="dcterms:W3CDTF">2012-05-11T17:46:30Z</dcterms:modified>
</cp:coreProperties>
</file>