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128B7-A4DA-470B-846B-9DD952BC05FB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6C45C-9A6E-4B8E-89E7-D2695E5083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7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0458" t="28753" r="27711" b="2487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019800"/>
            <a:ext cx="1359919" cy="578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209800"/>
            <a:ext cx="6400800" cy="1219200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429000"/>
            <a:ext cx="6400800" cy="1143000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0" y="1828800"/>
            <a:ext cx="6400800" cy="381000"/>
          </a:xfrm>
        </p:spPr>
        <p:txBody>
          <a:bodyPr>
            <a:normAutofit/>
          </a:bodyPr>
          <a:lstStyle>
            <a:lvl1pPr algn="r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date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800100"/>
          </a:xfrm>
          <a:prstGeom prst="rect">
            <a:avLst/>
          </a:prstGeom>
          <a:solidFill>
            <a:srgbClr val="9B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rgbClr val="9B5BA4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4313238"/>
          </a:xfrm>
        </p:spPr>
        <p:txBody>
          <a:bodyPr>
            <a:normAutofit/>
          </a:bodyPr>
          <a:lstStyle>
            <a:lvl1pPr>
              <a:defRPr sz="1600"/>
            </a:lvl1pPr>
            <a:lvl2pPr marL="800100" indent="-342900">
              <a:buFont typeface="+mj-lt"/>
              <a:buAutoNum type="arabicPeriod"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4313238"/>
          </a:xfrm>
        </p:spPr>
        <p:txBody>
          <a:bodyPr>
            <a:normAutofit/>
          </a:bodyPr>
          <a:lstStyle>
            <a:lvl1pPr>
              <a:defRPr sz="1600"/>
            </a:lvl1pPr>
            <a:lvl2pPr marL="800100" indent="-342900">
              <a:buFont typeface="+mj-lt"/>
              <a:buAutoNum type="arabicPeriod"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Pentagon 21"/>
          <p:cNvSpPr/>
          <p:nvPr userDrawn="1"/>
        </p:nvSpPr>
        <p:spPr>
          <a:xfrm>
            <a:off x="0" y="0"/>
            <a:ext cx="457200" cy="800100"/>
          </a:xfrm>
          <a:prstGeom prst="homePlate">
            <a:avLst/>
          </a:prstGeom>
          <a:solidFill>
            <a:srgbClr val="744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4447B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9144000" cy="800100"/>
          </a:xfrm>
          <a:prstGeom prst="rect">
            <a:avLst/>
          </a:prstGeom>
          <a:solidFill>
            <a:srgbClr val="78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chemeClr val="tx1">
                <a:lumMod val="75000"/>
                <a:lumOff val="2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4313238"/>
          </a:xfrm>
        </p:spPr>
        <p:txBody>
          <a:bodyPr>
            <a:normAutofit/>
          </a:bodyPr>
          <a:lstStyle>
            <a:lvl1pPr>
              <a:defRPr sz="1600"/>
            </a:lvl1pPr>
            <a:lvl2pPr marL="800100" indent="-342900">
              <a:buFont typeface="+mj-lt"/>
              <a:buAutoNum type="arabicPeriod"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4313238"/>
          </a:xfrm>
        </p:spPr>
        <p:txBody>
          <a:bodyPr>
            <a:normAutofit/>
          </a:bodyPr>
          <a:lstStyle>
            <a:lvl1pPr>
              <a:defRPr sz="1600"/>
            </a:lvl1pPr>
            <a:lvl2pPr marL="800100" indent="-342900">
              <a:buFont typeface="+mj-lt"/>
              <a:buAutoNum type="arabicPeriod"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Pentagon 21"/>
          <p:cNvSpPr/>
          <p:nvPr userDrawn="1"/>
        </p:nvSpPr>
        <p:spPr>
          <a:xfrm>
            <a:off x="0" y="0"/>
            <a:ext cx="457200" cy="800100"/>
          </a:xfrm>
          <a:prstGeom prst="homePlat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4447B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rgbClr val="B0BC22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rgbClr val="9B5BA4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chemeClr val="tx1">
                <a:lumMod val="75000"/>
                <a:lumOff val="2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4850" y="2077367"/>
            <a:ext cx="5035550" cy="214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Option 2)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19704" t="18374"/>
          <a:stretch>
            <a:fillRect/>
          </a:stretch>
        </p:blipFill>
        <p:spPr bwMode="auto">
          <a:xfrm>
            <a:off x="0" y="0"/>
            <a:ext cx="4495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2286000" y="4545904"/>
            <a:ext cx="6400800" cy="1219200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2286000" y="5765104"/>
            <a:ext cx="6400800" cy="940496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0" y="4164904"/>
            <a:ext cx="6400800" cy="381000"/>
          </a:xfrm>
        </p:spPr>
        <p:txBody>
          <a:bodyPr>
            <a:normAutofit/>
          </a:bodyPr>
          <a:lstStyle>
            <a:lvl1pPr algn="r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date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467600" cy="5135563"/>
          </a:xfrm>
        </p:spPr>
        <p:txBody>
          <a:bodyPr/>
          <a:lstStyle>
            <a:lvl1pPr>
              <a:buFontTx/>
              <a:buBlip>
                <a:blip r:embed="rId2"/>
              </a:buBlip>
              <a:defRPr sz="2400" b="1"/>
            </a:lvl1pPr>
            <a:lvl2pPr>
              <a:buFont typeface="Wingdings" pitchFamily="2" charset="2"/>
              <a:buChar char="§"/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-1" t="-5442" r="23787" b="26193"/>
          <a:stretch/>
        </p:blipFill>
        <p:spPr bwMode="auto">
          <a:xfrm>
            <a:off x="5787571" y="3366550"/>
            <a:ext cx="3356429" cy="349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rgbClr val="EFEFE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2999" y="3962400"/>
            <a:ext cx="7351713" cy="1362075"/>
          </a:xfrm>
        </p:spPr>
        <p:txBody>
          <a:bodyPr anchor="b">
            <a:normAutofit/>
          </a:bodyPr>
          <a:lstStyle>
            <a:lvl1pPr algn="r">
              <a:defRPr sz="3600" b="0" cap="none" baseline="0"/>
            </a:lvl1pPr>
          </a:lstStyle>
          <a:p>
            <a:r>
              <a:rPr lang="en-US" dirty="0" smtClean="0"/>
              <a:t>Click to add section divider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19704" t="20225"/>
          <a:stretch/>
        </p:blipFill>
        <p:spPr bwMode="auto">
          <a:xfrm>
            <a:off x="0" y="0"/>
            <a:ext cx="3147060" cy="312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section Divider">
    <p:bg>
      <p:bgPr>
        <a:solidFill>
          <a:srgbClr val="EFEFE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2999" y="3962400"/>
            <a:ext cx="7351713" cy="1362075"/>
          </a:xfrm>
        </p:spPr>
        <p:txBody>
          <a:bodyPr anchor="b">
            <a:normAutofit/>
          </a:bodyPr>
          <a:lstStyle>
            <a:lvl1pPr algn="r">
              <a:defRPr sz="3600" b="0" cap="none" baseline="0"/>
            </a:lvl1pPr>
          </a:lstStyle>
          <a:p>
            <a:r>
              <a:rPr lang="en-US" dirty="0" smtClean="0"/>
              <a:t>Click to add section divider title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19704" t="20225"/>
          <a:stretch/>
        </p:blipFill>
        <p:spPr bwMode="auto">
          <a:xfrm>
            <a:off x="0" y="0"/>
            <a:ext cx="3147060" cy="312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80578" y="5334000"/>
            <a:ext cx="7315200" cy="1066800"/>
          </a:xfrm>
        </p:spPr>
        <p:txBody>
          <a:bodyPr>
            <a:normAutofit/>
          </a:bodyPr>
          <a:lstStyle>
            <a:lvl1pPr algn="r">
              <a:buNone/>
              <a:defRPr sz="2800" baseline="0">
                <a:solidFill>
                  <a:schemeClr val="accent1"/>
                </a:solidFill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add sub-section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800100"/>
          </a:xfrm>
          <a:prstGeom prst="rect">
            <a:avLst/>
          </a:prstGeom>
          <a:solidFill>
            <a:srgbClr val="B0B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7"/>
          <p:cNvSpPr/>
          <p:nvPr userDrawn="1"/>
        </p:nvSpPr>
        <p:spPr>
          <a:xfrm>
            <a:off x="0" y="0"/>
            <a:ext cx="457200" cy="800100"/>
          </a:xfrm>
          <a:prstGeom prst="homePlate">
            <a:avLst/>
          </a:prstGeom>
          <a:solidFill>
            <a:srgbClr val="848D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rgbClr val="B0BC22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>
            <a:lvl1pPr>
              <a:defRPr sz="2000" b="1"/>
            </a:lvl1pPr>
            <a:lvl2pPr marL="800100" indent="-342900">
              <a:buFont typeface="+mj-lt"/>
              <a:buAutoNum type="arabicPeriod"/>
              <a:defRPr sz="1600" b="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Pur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800100"/>
          </a:xfrm>
          <a:prstGeom prst="rect">
            <a:avLst/>
          </a:prstGeom>
          <a:solidFill>
            <a:srgbClr val="9B5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7" name="Pentagon 16"/>
          <p:cNvSpPr/>
          <p:nvPr userDrawn="1"/>
        </p:nvSpPr>
        <p:spPr>
          <a:xfrm>
            <a:off x="0" y="0"/>
            <a:ext cx="457200" cy="800100"/>
          </a:xfrm>
          <a:prstGeom prst="homePlate">
            <a:avLst/>
          </a:prstGeom>
          <a:solidFill>
            <a:srgbClr val="744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4447B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rgbClr val="9B5BA4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>
            <a:lvl1pPr>
              <a:defRPr sz="2000" b="1"/>
            </a:lvl1pPr>
            <a:lvl2pPr marL="800100" indent="-342900">
              <a:buFont typeface="+mj-lt"/>
              <a:buAutoNum type="arabicPeriod"/>
              <a:defRPr sz="1600" b="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800100"/>
          </a:xfrm>
          <a:prstGeom prst="rect">
            <a:avLst/>
          </a:prstGeom>
          <a:solidFill>
            <a:srgbClr val="787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 userDrawn="1"/>
        </p:nvSpPr>
        <p:spPr>
          <a:xfrm>
            <a:off x="0" y="0"/>
            <a:ext cx="457200" cy="800100"/>
          </a:xfrm>
          <a:prstGeom prst="homePlate">
            <a:avLst/>
          </a:prstGeom>
          <a:solidFill>
            <a:schemeClr val="tx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4447B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chemeClr val="tx1">
                <a:lumMod val="75000"/>
                <a:lumOff val="25000"/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>
            <a:lvl1pPr>
              <a:defRPr sz="2000" b="1"/>
            </a:lvl1pPr>
            <a:lvl2pPr marL="800100" indent="-342900">
              <a:buFont typeface="+mj-lt"/>
              <a:buAutoNum type="arabicPeriod"/>
              <a:defRPr sz="1600" b="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4313238"/>
          </a:xfrm>
        </p:spPr>
        <p:txBody>
          <a:bodyPr>
            <a:normAutofit/>
          </a:bodyPr>
          <a:lstStyle>
            <a:lvl1pPr>
              <a:defRPr sz="1600"/>
            </a:lvl1pPr>
            <a:lvl2pPr marL="800100" indent="-342900">
              <a:buFont typeface="+mj-lt"/>
              <a:buAutoNum type="arabicPeriod"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4313238"/>
          </a:xfrm>
        </p:spPr>
        <p:txBody>
          <a:bodyPr>
            <a:normAutofit/>
          </a:bodyPr>
          <a:lstStyle>
            <a:lvl1pPr>
              <a:defRPr sz="1600"/>
            </a:lvl1pPr>
            <a:lvl2pPr marL="800100" indent="-342900">
              <a:buFont typeface="+mj-lt"/>
              <a:buAutoNum type="arabicPeriod"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800100"/>
          </a:xfrm>
          <a:prstGeom prst="rect">
            <a:avLst/>
          </a:prstGeom>
          <a:solidFill>
            <a:srgbClr val="B0BC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0174" y="6454602"/>
            <a:ext cx="715431" cy="30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/>
          <p:nvPr userDrawn="1"/>
        </p:nvCxnSpPr>
        <p:spPr>
          <a:xfrm>
            <a:off x="0" y="6676120"/>
            <a:ext cx="7610929" cy="0"/>
          </a:xfrm>
          <a:prstGeom prst="line">
            <a:avLst/>
          </a:prstGeom>
          <a:ln w="111125" cmpd="sng">
            <a:solidFill>
              <a:srgbClr val="B0BC22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8673799" y="6526575"/>
            <a:ext cx="4520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D28AC95-364B-8A42-A049-F10AD0DF1D09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ctr"/>
              <a:t>‹#›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Pentagon 15"/>
          <p:cNvSpPr/>
          <p:nvPr userDrawn="1"/>
        </p:nvSpPr>
        <p:spPr>
          <a:xfrm>
            <a:off x="0" y="0"/>
            <a:ext cx="457200" cy="800100"/>
          </a:xfrm>
          <a:prstGeom prst="homePlate">
            <a:avLst/>
          </a:prstGeom>
          <a:solidFill>
            <a:srgbClr val="848D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6B28E-BCAA-40B2-8D31-D66F01992597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F92E6-D0FB-474C-8700-ED4022C58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69" r:id="rId5"/>
    <p:sldLayoutId id="2147483661" r:id="rId6"/>
    <p:sldLayoutId id="2147483662" r:id="rId7"/>
    <p:sldLayoutId id="2147483663" r:id="rId8"/>
    <p:sldLayoutId id="2147483653" r:id="rId9"/>
    <p:sldLayoutId id="2147483667" r:id="rId10"/>
    <p:sldLayoutId id="2147483668" r:id="rId11"/>
    <p:sldLayoutId id="2147483664" r:id="rId12"/>
    <p:sldLayoutId id="2147483665" r:id="rId13"/>
    <p:sldLayoutId id="2147483666" r:id="rId14"/>
    <p:sldLayoutId id="2147483654" r:id="rId15"/>
    <p:sldLayoutId id="214748365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lattera/drupal-jailadmin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Virtually-Networked</a:t>
            </a:r>
            <a:br>
              <a:rPr lang="en-US" dirty="0" smtClean="0"/>
            </a:br>
            <a:r>
              <a:rPr lang="en-US" dirty="0" smtClean="0"/>
              <a:t>FreeBSD Jails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Shawn Webb</a:t>
            </a:r>
          </a:p>
          <a:p>
            <a:r>
              <a:rPr lang="en-US" dirty="0" smtClean="0"/>
              <a:t>shwebb@wayfair.com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BSDCan</a:t>
            </a:r>
            <a:r>
              <a:rPr lang="en-US" dirty="0" smtClean="0"/>
              <a:t>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219200"/>
            <a:ext cx="4040188" cy="4876800"/>
          </a:xfrm>
        </p:spPr>
        <p:txBody>
          <a:bodyPr/>
          <a:lstStyle/>
          <a:p>
            <a:r>
              <a:rPr lang="en-US" dirty="0" smtClean="0"/>
              <a:t>Use ZFS to create template jail dataset</a:t>
            </a:r>
          </a:p>
          <a:p>
            <a:pPr lvl="1"/>
            <a:r>
              <a:rPr lang="en-US" dirty="0" smtClean="0"/>
              <a:t>Create snapshot</a:t>
            </a:r>
          </a:p>
          <a:p>
            <a:pPr lvl="1"/>
            <a:r>
              <a:rPr lang="en-US" dirty="0" smtClean="0"/>
              <a:t>Attack of the clones</a:t>
            </a:r>
          </a:p>
          <a:p>
            <a:r>
              <a:rPr lang="en-US" dirty="0" smtClean="0"/>
              <a:t>Install world/distribution</a:t>
            </a:r>
          </a:p>
          <a:p>
            <a:r>
              <a:rPr lang="en-US" dirty="0" smtClean="0"/>
              <a:t>Install ports tree</a:t>
            </a:r>
          </a:p>
          <a:p>
            <a:r>
              <a:rPr lang="en-US" dirty="0" smtClean="0"/>
              <a:t>Install ports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143000"/>
            <a:ext cx="4041775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 Initial installation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D=/jails/template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zfs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create –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omountpoint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=/jails tank/jails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zfs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create tank/jails/template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cd 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src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make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installworld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DESTDIR=$D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make distribution DESTDIR=$D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portsnap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–p $D/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/ports fetch extract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 Set default route, DNS resolution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echo ‘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nameserver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4.4.4.4’ &gt; \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$D/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resolv.conf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 Set up temporary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vnet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bridge0 create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bridge0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192.168.2.1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 create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bridge0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addm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 up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Basic Jailing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35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# Start the jail and set up networking in it</a:t>
            </a: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jail –c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vnet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host.hostname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=template name=template path=/jails/template</a:t>
            </a:r>
          </a:p>
          <a:p>
            <a:pPr marL="0" indent="0">
              <a:buNone/>
            </a:pPr>
            <a:r>
              <a:rPr lang="en-US" b="0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epair0b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vnet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template</a:t>
            </a:r>
          </a:p>
          <a:p>
            <a:pPr marL="0" indent="0">
              <a:buNone/>
            </a:pPr>
            <a:r>
              <a:rPr lang="en-US" b="0" dirty="0" err="1">
                <a:latin typeface="Courier New" pitchFamily="49" charset="0"/>
                <a:cs typeface="Courier New" pitchFamily="49" charset="0"/>
              </a:rPr>
              <a:t>jexec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template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epair0b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inet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192.168.2.2</a:t>
            </a:r>
          </a:p>
          <a:p>
            <a:pPr marL="0" indent="0">
              <a:buNone/>
            </a:pPr>
            <a:r>
              <a:rPr lang="en-US" b="0" dirty="0" err="1">
                <a:latin typeface="Courier New" pitchFamily="49" charset="0"/>
                <a:cs typeface="Courier New" pitchFamily="49" charset="0"/>
              </a:rPr>
              <a:t>jexec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template route add default 192.168.21.1</a:t>
            </a:r>
          </a:p>
          <a:p>
            <a:pPr marL="0" indent="0">
              <a:buNone/>
            </a:pP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# Install ports</a:t>
            </a:r>
          </a:p>
          <a:p>
            <a:pPr marL="0" indent="0">
              <a:buNone/>
            </a:pPr>
            <a:r>
              <a:rPr lang="en-US" b="0" dirty="0" err="1">
                <a:latin typeface="Courier New" pitchFamily="49" charset="0"/>
                <a:cs typeface="Courier New" pitchFamily="49" charset="0"/>
              </a:rPr>
              <a:t>jexec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template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sh</a:t>
            </a: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*** NOW IN JAIL ***</a:t>
            </a: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cd /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/ports/security/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sudo</a:t>
            </a: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make install clean 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distclean</a:t>
            </a: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*** EXIT JAIL ***</a:t>
            </a: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# Snapshot for clones</a:t>
            </a:r>
          </a:p>
          <a:p>
            <a:pPr marL="0" indent="0">
              <a:buNone/>
            </a:pPr>
            <a:r>
              <a:rPr lang="en-US" b="0" dirty="0" err="1">
                <a:latin typeface="Courier New" pitchFamily="49" charset="0"/>
                <a:cs typeface="Courier New" pitchFamily="49" charset="0"/>
              </a:rPr>
              <a:t>zfs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snapshot tank/jails/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template@date</a:t>
            </a: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0" dirty="0">
                <a:latin typeface="Courier New" pitchFamily="49" charset="0"/>
                <a:cs typeface="Courier New" pitchFamily="49" charset="0"/>
              </a:rPr>
              <a:t># New jail:</a:t>
            </a:r>
          </a:p>
          <a:p>
            <a:pPr marL="0" indent="0">
              <a:buNone/>
            </a:pPr>
            <a:r>
              <a:rPr lang="en-US" b="0" dirty="0" err="1">
                <a:latin typeface="Courier New" pitchFamily="49" charset="0"/>
                <a:cs typeface="Courier New" pitchFamily="49" charset="0"/>
              </a:rPr>
              <a:t>zfs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clone tank/jails/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template@date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tank/jails/</a:t>
            </a:r>
            <a:r>
              <a:rPr lang="en-US" b="0" dirty="0" err="1">
                <a:latin typeface="Courier New" pitchFamily="49" charset="0"/>
                <a:cs typeface="Courier New" pitchFamily="49" charset="0"/>
              </a:rPr>
              <a:t>newjail</a:t>
            </a:r>
            <a:endParaRPr lang="en-US" b="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19119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Commands!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A lot of initial work</a:t>
            </a:r>
          </a:p>
          <a:p>
            <a:r>
              <a:rPr lang="en-US" dirty="0" smtClean="0"/>
              <a:t>Takes a lot of time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FreeBSD’s </a:t>
            </a:r>
            <a:r>
              <a:rPr lang="en-US" dirty="0" err="1" smtClean="0"/>
              <a:t>rc.d</a:t>
            </a:r>
            <a:r>
              <a:rPr lang="en-US" dirty="0" smtClean="0"/>
              <a:t> does not support </a:t>
            </a:r>
            <a:r>
              <a:rPr lang="en-US" dirty="0" err="1" smtClean="0"/>
              <a:t>vnet</a:t>
            </a:r>
            <a:r>
              <a:rPr lang="en-US" dirty="0" smtClean="0"/>
              <a:t> jails</a:t>
            </a:r>
          </a:p>
          <a:p>
            <a:pPr lvl="1"/>
            <a:r>
              <a:rPr lang="en-US" dirty="0" smtClean="0"/>
              <a:t>People reporting kernel panics destroying </a:t>
            </a:r>
            <a:r>
              <a:rPr lang="en-US" dirty="0" err="1" smtClean="0"/>
              <a:t>epair</a:t>
            </a:r>
            <a:r>
              <a:rPr lang="en-US" dirty="0" smtClean="0"/>
              <a:t> devices</a:t>
            </a:r>
          </a:p>
          <a:p>
            <a:pPr lvl="2"/>
            <a:r>
              <a:rPr lang="en-US" dirty="0" smtClean="0"/>
              <a:t>I have had one or two kernel panics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41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it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I’ve written a Drupal module to admin </a:t>
            </a:r>
            <a:r>
              <a:rPr lang="en-US" dirty="0" err="1" smtClean="0"/>
              <a:t>vnet</a:t>
            </a:r>
            <a:r>
              <a:rPr lang="en-US" dirty="0" smtClean="0"/>
              <a:t> jails</a:t>
            </a:r>
          </a:p>
          <a:p>
            <a:r>
              <a:rPr lang="en-US" dirty="0" smtClean="0"/>
              <a:t>Should support IPv6 out-of-the-box</a:t>
            </a:r>
          </a:p>
          <a:p>
            <a:r>
              <a:rPr lang="en-US" dirty="0" smtClean="0"/>
              <a:t>Plans:</a:t>
            </a:r>
          </a:p>
          <a:p>
            <a:pPr lvl="1"/>
            <a:r>
              <a:rPr lang="en-US" dirty="0" err="1" smtClean="0"/>
              <a:t>epair</a:t>
            </a:r>
            <a:r>
              <a:rPr lang="en-US" dirty="0" smtClean="0"/>
              <a:t> </a:t>
            </a:r>
            <a:r>
              <a:rPr lang="en-US" dirty="0" err="1" smtClean="0"/>
              <a:t>ifconfig</a:t>
            </a:r>
            <a:r>
              <a:rPr lang="en-US" dirty="0" smtClean="0"/>
              <a:t> aliases</a:t>
            </a:r>
          </a:p>
          <a:p>
            <a:pPr lvl="1"/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Privilege separation</a:t>
            </a:r>
          </a:p>
          <a:p>
            <a:pPr lvl="1"/>
            <a:r>
              <a:rPr lang="en-US" dirty="0" smtClean="0"/>
              <a:t>External API</a:t>
            </a:r>
          </a:p>
          <a:p>
            <a:pPr lvl="1"/>
            <a:r>
              <a:rPr lang="en-US" dirty="0" smtClean="0"/>
              <a:t>Make </a:t>
            </a:r>
            <a:r>
              <a:rPr lang="en-US" dirty="0" err="1" smtClean="0"/>
              <a:t>vnet</a:t>
            </a:r>
            <a:r>
              <a:rPr lang="en-US" dirty="0" smtClean="0"/>
              <a:t> optional</a:t>
            </a:r>
          </a:p>
          <a:p>
            <a:r>
              <a:rPr lang="en-US" dirty="0" smtClean="0"/>
              <a:t>Will not support non-ZFS setups</a:t>
            </a:r>
          </a:p>
          <a:p>
            <a:r>
              <a:rPr lang="en-US" dirty="0" smtClean="0">
                <a:hlinkClick r:id="rId2"/>
              </a:rPr>
              <a:t>https://github.com/lattera/drupal-jailadmin</a:t>
            </a:r>
            <a:endParaRPr lang="en-US" dirty="0" smtClean="0"/>
          </a:p>
          <a:p>
            <a:r>
              <a:rPr lang="en-US" dirty="0" smtClean="0"/>
              <a:t>Will release a new version at the end of today</a:t>
            </a:r>
          </a:p>
        </p:txBody>
      </p:sp>
    </p:spTree>
    <p:extLst>
      <p:ext uri="{BB962C8B-B14F-4D97-AF65-F5344CB8AC3E}">
        <p14:creationId xmlns:p14="http://schemas.microsoft.com/office/powerpoint/2010/main" val="263479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Demo of creating a template jail from scratch</a:t>
            </a:r>
          </a:p>
          <a:p>
            <a:r>
              <a:rPr lang="en-US" dirty="0" smtClean="0"/>
              <a:t>Demo of using </a:t>
            </a:r>
            <a:r>
              <a:rPr lang="en-US" dirty="0" err="1" smtClean="0"/>
              <a:t>jailadmin</a:t>
            </a:r>
            <a:r>
              <a:rPr lang="en-US" dirty="0" smtClean="0"/>
              <a:t> Drupal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89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Obvious </a:t>
            </a:r>
            <a:r>
              <a:rPr lang="en-US" dirty="0" err="1" smtClean="0"/>
              <a:t>rc.d</a:t>
            </a:r>
            <a:r>
              <a:rPr lang="en-US" dirty="0" smtClean="0"/>
              <a:t> support</a:t>
            </a:r>
          </a:p>
          <a:p>
            <a:r>
              <a:rPr lang="en-US" dirty="0" err="1" smtClean="0"/>
              <a:t>Dtrace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Like Solaris Zones</a:t>
            </a:r>
          </a:p>
          <a:p>
            <a:pPr lvl="1"/>
            <a:r>
              <a:rPr lang="en-US" dirty="0" smtClean="0"/>
              <a:t>Metrics</a:t>
            </a:r>
          </a:p>
          <a:p>
            <a:pPr lvl="1"/>
            <a:r>
              <a:rPr lang="en-US" dirty="0" smtClean="0"/>
              <a:t>Debugging</a:t>
            </a:r>
          </a:p>
          <a:p>
            <a:r>
              <a:rPr lang="en-US" dirty="0" smtClean="0"/>
              <a:t>Complete virtualization</a:t>
            </a:r>
          </a:p>
          <a:p>
            <a:pPr lvl="1"/>
            <a:r>
              <a:rPr lang="en-US" dirty="0" smtClean="0"/>
              <a:t>Certain resources still shared (i.e. 127.0.0.1)</a:t>
            </a:r>
          </a:p>
          <a:p>
            <a:r>
              <a:rPr lang="en-US" dirty="0" smtClean="0"/>
              <a:t>KVM in a jail? (Need KVM first)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9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Software Engineer and Security Analyst for </a:t>
            </a:r>
            <a:r>
              <a:rPr lang="en-US" dirty="0" err="1" smtClean="0"/>
              <a:t>Wayfair</a:t>
            </a:r>
            <a:r>
              <a:rPr lang="en-US" dirty="0" smtClean="0"/>
              <a:t> LLC</a:t>
            </a:r>
          </a:p>
          <a:p>
            <a:r>
              <a:rPr lang="en-US" dirty="0" smtClean="0"/>
              <a:t>Independent security researcher</a:t>
            </a:r>
          </a:p>
          <a:p>
            <a:r>
              <a:rPr lang="en-US" dirty="0" smtClean="0"/>
              <a:t>Tech blogger</a:t>
            </a:r>
          </a:p>
          <a:p>
            <a:r>
              <a:rPr lang="en-US" dirty="0" smtClean="0"/>
              <a:t>Disclaimer: any beliefs, opinions, etc. are mine and do not necessarily reflect those of my employer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809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Quick history</a:t>
            </a:r>
          </a:p>
          <a:p>
            <a:pPr lvl="1"/>
            <a:r>
              <a:rPr lang="en-US" dirty="0" smtClean="0"/>
              <a:t>Jails, virtual networking, and ZFS</a:t>
            </a:r>
          </a:p>
          <a:p>
            <a:r>
              <a:rPr lang="en-US" dirty="0" smtClean="0"/>
              <a:t>Setting up virtual networking</a:t>
            </a:r>
          </a:p>
          <a:p>
            <a:r>
              <a:rPr lang="en-US" dirty="0" smtClean="0"/>
              <a:t>Basic jailing</a:t>
            </a:r>
          </a:p>
          <a:p>
            <a:r>
              <a:rPr lang="en-US" dirty="0" smtClean="0"/>
              <a:t>Combining virtual network, jailing, and ZFS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6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Jails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Introduced in FreeBSD 4.x by </a:t>
            </a:r>
            <a:r>
              <a:rPr lang="en-US" dirty="0" err="1" smtClean="0"/>
              <a:t>Poul</a:t>
            </a:r>
            <a:r>
              <a:rPr lang="en-US" dirty="0" smtClean="0"/>
              <a:t>-Henning Kamp</a:t>
            </a:r>
          </a:p>
          <a:p>
            <a:r>
              <a:rPr lang="en-US" dirty="0" smtClean="0"/>
              <a:t>Continuously being improved</a:t>
            </a:r>
          </a:p>
          <a:p>
            <a:r>
              <a:rPr lang="en-US" dirty="0" smtClean="0"/>
              <a:t>Secure replacement for </a:t>
            </a:r>
            <a:r>
              <a:rPr lang="en-US" dirty="0" err="1" smtClean="0"/>
              <a:t>chroot</a:t>
            </a:r>
            <a:endParaRPr lang="en-US" dirty="0" smtClean="0"/>
          </a:p>
          <a:p>
            <a:r>
              <a:rPr lang="en-US" dirty="0" smtClean="0"/>
              <a:t>OS-based virtualization</a:t>
            </a:r>
          </a:p>
          <a:p>
            <a:r>
              <a:rPr lang="en-US" dirty="0" smtClean="0"/>
              <a:t>Inspired Solaris’ Zones/Containers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983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Virtual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Called VIMAGE (or </a:t>
            </a:r>
            <a:r>
              <a:rPr lang="en-US" dirty="0" err="1" smtClean="0"/>
              <a:t>vnet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Work started in 7-CURRENT</a:t>
            </a:r>
          </a:p>
          <a:p>
            <a:r>
              <a:rPr lang="en-US" dirty="0" smtClean="0"/>
              <a:t>Official feature in 9-RELEASE/9-STABLE</a:t>
            </a:r>
          </a:p>
          <a:p>
            <a:r>
              <a:rPr lang="en-US" dirty="0" smtClean="0"/>
              <a:t>Analogous to Solaris Crossbow</a:t>
            </a:r>
          </a:p>
          <a:p>
            <a:pPr lvl="1"/>
            <a:r>
              <a:rPr lang="en-US" dirty="0" smtClean="0"/>
              <a:t>Not as feature-complete as Crossbow</a:t>
            </a:r>
          </a:p>
          <a:p>
            <a:r>
              <a:rPr lang="en-US" dirty="0" smtClean="0"/>
              <a:t>Reasons to use VIMAGE</a:t>
            </a:r>
          </a:p>
          <a:p>
            <a:pPr lvl="1"/>
            <a:r>
              <a:rPr lang="en-US" dirty="0" smtClean="0"/>
              <a:t>Network security</a:t>
            </a:r>
          </a:p>
          <a:p>
            <a:pPr lvl="1"/>
            <a:r>
              <a:rPr lang="en-US" dirty="0" err="1" smtClean="0"/>
              <a:t>NATing</a:t>
            </a:r>
            <a:r>
              <a:rPr lang="en-US" dirty="0" smtClean="0"/>
              <a:t> jails</a:t>
            </a:r>
          </a:p>
        </p:txBody>
      </p:sp>
    </p:spTree>
    <p:extLst>
      <p:ext uri="{BB962C8B-B14F-4D97-AF65-F5344CB8AC3E}">
        <p14:creationId xmlns:p14="http://schemas.microsoft.com/office/powerpoint/2010/main" val="70884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ZFS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The God of </a:t>
            </a:r>
            <a:r>
              <a:rPr lang="en-US" dirty="0" err="1" smtClean="0"/>
              <a:t>filesystems</a:t>
            </a:r>
            <a:endParaRPr lang="en-US" dirty="0" smtClean="0"/>
          </a:p>
          <a:p>
            <a:r>
              <a:rPr lang="en-US" dirty="0" smtClean="0"/>
              <a:t>ZFS first integrated on 06 April 2007</a:t>
            </a:r>
          </a:p>
          <a:p>
            <a:r>
              <a:rPr lang="en-US" dirty="0" err="1" smtClean="0"/>
              <a:t>zpool</a:t>
            </a:r>
            <a:r>
              <a:rPr lang="en-US" dirty="0" smtClean="0"/>
              <a:t> v28 merged into 8-STABLE and in 9-RELEASE/9-STABLE</a:t>
            </a:r>
          </a:p>
          <a:p>
            <a:r>
              <a:rPr lang="en-US" dirty="0" smtClean="0"/>
              <a:t>Many wonderful features</a:t>
            </a:r>
          </a:p>
          <a:p>
            <a:pPr lvl="1"/>
            <a:r>
              <a:rPr lang="en-US" dirty="0" smtClean="0"/>
              <a:t>New, powerful features coming from </a:t>
            </a:r>
            <a:r>
              <a:rPr lang="en-US" dirty="0" err="1" smtClean="0"/>
              <a:t>Delphix</a:t>
            </a:r>
            <a:r>
              <a:rPr lang="en-US" dirty="0" smtClean="0"/>
              <a:t> and </a:t>
            </a:r>
            <a:r>
              <a:rPr lang="en-US" dirty="0" err="1" smtClean="0"/>
              <a:t>Joyent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92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to Combine all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Basic cloud-like infrastructure</a:t>
            </a:r>
          </a:p>
          <a:p>
            <a:pPr lvl="1"/>
            <a:r>
              <a:rPr lang="en-US" dirty="0" smtClean="0"/>
              <a:t>ZFS for instant snapshots and clones</a:t>
            </a:r>
          </a:p>
          <a:p>
            <a:pPr lvl="1"/>
            <a:r>
              <a:rPr lang="en-US" dirty="0" err="1" smtClean="0"/>
              <a:t>vnet</a:t>
            </a:r>
            <a:r>
              <a:rPr lang="en-US" dirty="0" smtClean="0"/>
              <a:t> for VLANs and private networks</a:t>
            </a:r>
          </a:p>
          <a:p>
            <a:pPr lvl="1"/>
            <a:r>
              <a:rPr lang="en-US" dirty="0" smtClean="0"/>
              <a:t>Jails for VMs</a:t>
            </a:r>
          </a:p>
          <a:p>
            <a:r>
              <a:rPr lang="en-US" dirty="0" smtClean="0"/>
              <a:t>Gotcha’s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pf</a:t>
            </a:r>
            <a:r>
              <a:rPr lang="en-US" dirty="0" smtClean="0"/>
              <a:t> or </a:t>
            </a:r>
            <a:r>
              <a:rPr lang="en-US" dirty="0" err="1" smtClean="0"/>
              <a:t>ipf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Must use IPFW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83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219200"/>
            <a:ext cx="4040188" cy="4876800"/>
          </a:xfrm>
        </p:spPr>
        <p:txBody>
          <a:bodyPr/>
          <a:lstStyle/>
          <a:p>
            <a:r>
              <a:rPr lang="en-US" dirty="0" smtClean="0"/>
              <a:t>Special kernel </a:t>
            </a:r>
            <a:r>
              <a:rPr lang="en-US" dirty="0" err="1" smtClean="0"/>
              <a:t>config</a:t>
            </a:r>
            <a:endParaRPr lang="en-US" dirty="0" smtClean="0"/>
          </a:p>
          <a:p>
            <a:pPr lvl="1"/>
            <a:r>
              <a:rPr lang="en-US" dirty="0" smtClean="0"/>
              <a:t>Enable VIMAGE, IPFW</a:t>
            </a:r>
          </a:p>
          <a:p>
            <a:r>
              <a:rPr lang="en-US" dirty="0" smtClean="0"/>
              <a:t>Set up firewall</a:t>
            </a:r>
          </a:p>
          <a:p>
            <a:r>
              <a:rPr lang="en-US" dirty="0" smtClean="0"/>
              <a:t>Set up NAT</a:t>
            </a:r>
          </a:p>
          <a:p>
            <a:pPr lvl="1"/>
            <a:r>
              <a:rPr lang="en-US" dirty="0" smtClean="0"/>
              <a:t>Not required, but useful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143000"/>
            <a:ext cx="4041775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 Kernel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Config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options VIMAGE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options IPFIREWALL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options IPDIVERT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rc.conf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NAT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gateway_enable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=“YES”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firewall_enable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=“YES”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firewall_type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=“OPEN” # Change!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natd_enable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=“YES”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natd_interface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=“em0” # Change!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natd_flags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=“”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Virtual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219200"/>
            <a:ext cx="4040188" cy="4876800"/>
          </a:xfrm>
        </p:spPr>
        <p:txBody>
          <a:bodyPr/>
          <a:lstStyle/>
          <a:p>
            <a:r>
              <a:rPr lang="en-US" dirty="0" smtClean="0"/>
              <a:t>Create bridge</a:t>
            </a:r>
          </a:p>
          <a:p>
            <a:r>
              <a:rPr lang="en-US" dirty="0" err="1" smtClean="0"/>
              <a:t>epair</a:t>
            </a:r>
            <a:r>
              <a:rPr lang="en-US" dirty="0" smtClean="0"/>
              <a:t> devices</a:t>
            </a:r>
          </a:p>
          <a:p>
            <a:pPr lvl="1"/>
            <a:r>
              <a:rPr lang="en-US" dirty="0" smtClean="0"/>
              <a:t>Pair of two </a:t>
            </a:r>
            <a:r>
              <a:rPr lang="en-US" dirty="0" err="1" smtClean="0"/>
              <a:t>ifconfig</a:t>
            </a:r>
            <a:r>
              <a:rPr lang="en-US" dirty="0" smtClean="0"/>
              <a:t>-able devices (</a:t>
            </a:r>
            <a:r>
              <a:rPr lang="en-US" dirty="0" err="1" smtClean="0"/>
              <a:t>epair</a:t>
            </a:r>
            <a:r>
              <a:rPr lang="en-US" dirty="0" smtClean="0"/>
              <a:t>[n]{</a:t>
            </a:r>
            <a:r>
              <a:rPr lang="en-US" dirty="0" err="1" smtClean="0"/>
              <a:t>a,b</a:t>
            </a:r>
            <a:r>
              <a:rPr lang="en-US" dirty="0" smtClean="0"/>
              <a:t>})</a:t>
            </a:r>
          </a:p>
          <a:p>
            <a:pPr lvl="1"/>
            <a:r>
              <a:rPr lang="en-US" dirty="0" smtClean="0"/>
              <a:t>Two ends of an </a:t>
            </a:r>
            <a:r>
              <a:rPr lang="en-US" dirty="0" err="1" smtClean="0"/>
              <a:t>ethernet</a:t>
            </a:r>
            <a:r>
              <a:rPr lang="en-US" dirty="0" smtClean="0"/>
              <a:t> cable</a:t>
            </a:r>
          </a:p>
          <a:p>
            <a:pPr lvl="1"/>
            <a:r>
              <a:rPr lang="en-US" dirty="0" smtClean="0"/>
              <a:t>Plug one end into bridge</a:t>
            </a:r>
          </a:p>
          <a:p>
            <a:pPr lvl="1"/>
            <a:r>
              <a:rPr lang="en-US" dirty="0" smtClean="0"/>
              <a:t>Plug other end into jail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143000"/>
            <a:ext cx="4041775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bridge0 create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 create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bridge0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192.168.2.1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bride0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addm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epair0a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epair0a up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epair0b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vnet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[jail]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jexec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[jail]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ifconfig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epair0b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192.168.2.2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jexec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[jail] route add default 192.168.2.1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Virtual 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20550"/>
      </p:ext>
    </p:extLst>
  </p:cSld>
  <p:clrMapOvr>
    <a:masterClrMapping/>
  </p:clrMapOvr>
</p:sld>
</file>

<file path=ppt/theme/theme1.xml><?xml version="1.0" encoding="utf-8"?>
<a:theme xmlns:a="http://schemas.openxmlformats.org/drawingml/2006/main" name="Wayfair Template">
  <a:themeElements>
    <a:clrScheme name="Wayfair Colors">
      <a:dk1>
        <a:srgbClr val="333333"/>
      </a:dk1>
      <a:lt1>
        <a:sysClr val="window" lastClr="FFFFFF"/>
      </a:lt1>
      <a:dk2>
        <a:srgbClr val="333333"/>
      </a:dk2>
      <a:lt2>
        <a:srgbClr val="F6E8B1"/>
      </a:lt2>
      <a:accent1>
        <a:srgbClr val="5A2149"/>
      </a:accent1>
      <a:accent2>
        <a:srgbClr val="9B5BA4"/>
      </a:accent2>
      <a:accent3>
        <a:srgbClr val="E8CF00"/>
      </a:accent3>
      <a:accent4>
        <a:srgbClr val="B0BC22"/>
      </a:accent4>
      <a:accent5>
        <a:srgbClr val="BDDFB2"/>
      </a:accent5>
      <a:accent6>
        <a:srgbClr val="4D4D4F"/>
      </a:accent6>
      <a:hlink>
        <a:srgbClr val="333333"/>
      </a:hlink>
      <a:folHlink>
        <a:srgbClr val="4D4D4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Wayfair Template</Template>
  <TotalTime>128</TotalTime>
  <Words>631</Words>
  <Application>Microsoft Office PowerPoint</Application>
  <PresentationFormat>On-screen Show (4:3)</PresentationFormat>
  <Paragraphs>154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Wayfair Template</vt:lpstr>
      <vt:lpstr>Virtually-Networked FreeBSD Jails</vt:lpstr>
      <vt:lpstr>Who Am I</vt:lpstr>
      <vt:lpstr>What’s Covered</vt:lpstr>
      <vt:lpstr>History of Jails</vt:lpstr>
      <vt:lpstr>History of Virtual Networking</vt:lpstr>
      <vt:lpstr>History of ZFS</vt:lpstr>
      <vt:lpstr>Reasons to Combine all Three</vt:lpstr>
      <vt:lpstr>Setting up Virtual Networking</vt:lpstr>
      <vt:lpstr>Setting up Virtual Networking</vt:lpstr>
      <vt:lpstr>Setting up Basic Jailing</vt:lpstr>
      <vt:lpstr>PowerPoint Presentation</vt:lpstr>
      <vt:lpstr>So Many Commands!</vt:lpstr>
      <vt:lpstr>Making it Easy</vt:lpstr>
      <vt:lpstr>Demo</vt:lpstr>
      <vt:lpstr>Future Work</vt:lpstr>
    </vt:vector>
  </TitlesOfParts>
  <Company>CSN Stores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Virtually-Networked FreeBSD Jails</dc:title>
  <dc:creator>Shawn Webb</dc:creator>
  <cp:lastModifiedBy>Shawn Webb</cp:lastModifiedBy>
  <cp:revision>18</cp:revision>
  <dcterms:created xsi:type="dcterms:W3CDTF">2012-01-27T18:43:11Z</dcterms:created>
  <dcterms:modified xsi:type="dcterms:W3CDTF">2012-01-27T20:52:03Z</dcterms:modified>
</cp:coreProperties>
</file>